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6"/>
  </p:notesMasterIdLst>
  <p:sldIdLst>
    <p:sldId id="256" r:id="rId2"/>
    <p:sldId id="257" r:id="rId3"/>
    <p:sldId id="300" r:id="rId4"/>
    <p:sldId id="305" r:id="rId5"/>
    <p:sldId id="306" r:id="rId6"/>
    <p:sldId id="258" r:id="rId7"/>
    <p:sldId id="301" r:id="rId8"/>
    <p:sldId id="302" r:id="rId9"/>
    <p:sldId id="303" r:id="rId10"/>
    <p:sldId id="308" r:id="rId11"/>
    <p:sldId id="307" r:id="rId12"/>
    <p:sldId id="309" r:id="rId13"/>
    <p:sldId id="264" r:id="rId14"/>
    <p:sldId id="280" r:id="rId15"/>
  </p:sldIdLst>
  <p:sldSz cx="9144000" cy="5143500" type="screen16x9"/>
  <p:notesSz cx="6858000" cy="9144000"/>
  <p:embeddedFontLst>
    <p:embeddedFont>
      <p:font typeface="Alata" panose="02010600030101010101" charset="0"/>
      <p:regular r:id="rId17"/>
    </p:embeddedFon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Roboto Condensed Light" panose="02000000000000000000"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E55D78-7D80-4F04-BE48-34030AEF78BF}">
  <a:tblStyle styleId="{BBE55D78-7D80-4F04-BE48-34030AEF78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82524" autoAdjust="0"/>
  </p:normalViewPr>
  <p:slideViewPr>
    <p:cSldViewPr snapToGrid="0">
      <p:cViewPr varScale="1">
        <p:scale>
          <a:sx n="120" d="100"/>
          <a:sy n="120" d="100"/>
        </p:scale>
        <p:origin x="17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dc6316f5a0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dc6316f5a0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Testing site is one important public facility in the prevention of COVID-19. </a:t>
            </a: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Literature review. Although there is lots of studies on the measurement of spatial accessibility to health care services</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Many research focuses on the county level of accessibility measurement of a whole state. However, investigating a micro-level region will be more meaningful because in reality, people tend to travel across tracts rather than counties to access the COVID-19 medical resources timely.</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 most studies only considered one travel mode, especially driving, in the measurement of accessibility. But when accounting for a city, accessibility by different transit modes (personal vehicles, walking and public transit) should be analyzed and compared since multimodal network is a fundamental component of a city </a:t>
            </a:r>
          </a:p>
          <a:p>
            <a:pPr marL="342900" lvl="0" indent="-342900" algn="l" rtl="0">
              <a:spcBef>
                <a:spcPts val="0"/>
              </a:spcBef>
              <a:spcAft>
                <a:spcPts val="0"/>
              </a:spcAft>
              <a:buAutoNum type="arabicPeriod"/>
            </a:pPr>
            <a:r>
              <a:rPr lang="en-US" sz="1800">
                <a:effectLst/>
                <a:latin typeface="Times New Roman" panose="02020603050405020304" pitchFamily="18" charset="0"/>
                <a:ea typeface="等线" panose="02010600030101010101" pitchFamily="2" charset="-122"/>
              </a:rPr>
              <a:t>…</a:t>
            </a:r>
          </a:p>
          <a:p>
            <a:pPr marL="342900" lvl="0" indent="-342900" algn="l" rtl="0">
              <a:spcBef>
                <a:spcPts val="0"/>
              </a:spcBef>
              <a:spcAft>
                <a:spcPts val="0"/>
              </a:spcAft>
              <a:buAutoNum type="arabicPeriod"/>
            </a:pPr>
            <a:endParaRPr lang="en-US" sz="1800">
              <a:effectLst/>
              <a:latin typeface="Times New Roman" panose="02020603050405020304" pitchFamily="18" charset="0"/>
              <a:ea typeface="等线" panose="02010600030101010101" pitchFamily="2" charset="-122"/>
            </a:endParaRPr>
          </a:p>
          <a:p>
            <a:pPr marL="228600" lvl="0" indent="-228600" algn="l" rtl="0">
              <a:spcBef>
                <a:spcPts val="0"/>
              </a:spcBef>
              <a:spcAft>
                <a:spcPts val="0"/>
              </a:spcAft>
              <a:buAutoNum type="arabicPeriod"/>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Based on these problems… </a:t>
            </a:r>
            <a:r>
              <a:rPr lang="en-US" sz="1800">
                <a:effectLst/>
                <a:latin typeface="Times New Roman" panose="02020603050405020304" pitchFamily="18" charset="0"/>
                <a:ea typeface="等线" panose="02010600030101010101" pitchFamily="2" charset="-122"/>
              </a:rPr>
              <a:t>four most common travel patterns in NYC, including walking, driving, subway and bus, are compared based on the O-D travel time matrix of ArcGIS Network Analyst</a:t>
            </a:r>
            <a:endParaRPr/>
          </a:p>
        </p:txBody>
      </p:sp>
    </p:spTree>
    <p:extLst>
      <p:ext uri="{BB962C8B-B14F-4D97-AF65-F5344CB8AC3E}">
        <p14:creationId xmlns:p14="http://schemas.microsoft.com/office/powerpoint/2010/main" val="691438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Spatial autocorrelation and kernel density estimation methods </a:t>
            </a: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the testing sites are spatially clustered in NYC.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Walking and driving are categorized into non-transit mode. </a:t>
            </a:r>
          </a:p>
          <a:p>
            <a:pPr marL="0" lvl="0" indent="0" algn="l" rtl="0">
              <a:spcBef>
                <a:spcPts val="0"/>
              </a:spcBef>
              <a:spcAft>
                <a:spcPts val="0"/>
              </a:spcAft>
              <a:buNone/>
            </a:pPr>
            <a:r>
              <a:rPr lang="zh-CN" altLang="en-US" sz="1800">
                <a:effectLst/>
                <a:latin typeface="Times New Roman" panose="02020603050405020304" pitchFamily="18" charset="0"/>
                <a:ea typeface="等线" panose="02010600030101010101" pitchFamily="2" charset="-122"/>
              </a:rPr>
              <a:t>技术路线，</a:t>
            </a:r>
            <a:r>
              <a:rPr lang="en-US" altLang="zh-CN" sz="1800">
                <a:effectLst/>
                <a:latin typeface="Times New Roman" panose="02020603050405020304" pitchFamily="18" charset="0"/>
                <a:ea typeface="等线" panose="02010600030101010101" pitchFamily="2" charset="-122"/>
              </a:rPr>
              <a:t>key step: build road network and OD matrix</a:t>
            </a:r>
            <a:endParaRPr lang="en-US" sz="1800">
              <a:effectLst/>
              <a:latin typeface="Times New Roman" panose="02020603050405020304" pitchFamily="18" charset="0"/>
              <a:ea typeface="等线" panose="02010600030101010101" pitchFamily="2" charset="-122"/>
            </a:endParaRP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Calcualte the census tract i’s accessibility. O</a:t>
            </a:r>
            <a:r>
              <a:rPr lang="zh-CN" altLang="en-US" sz="1800">
                <a:effectLst/>
                <a:latin typeface="Times New Roman" panose="02020603050405020304" pitchFamily="18" charset="0"/>
                <a:ea typeface="等线" panose="02010600030101010101" pitchFamily="2" charset="-122"/>
              </a:rPr>
              <a:t>点 </a:t>
            </a:r>
            <a:r>
              <a:rPr lang="en-US" altLang="zh-CN" sz="1800">
                <a:effectLst/>
                <a:latin typeface="Times New Roman" panose="02020603050405020304" pitchFamily="18" charset="0"/>
                <a:ea typeface="等线" panose="02010600030101010101" pitchFamily="2" charset="-122"/>
              </a:rPr>
              <a:t>D</a:t>
            </a:r>
            <a:r>
              <a:rPr lang="zh-CN" altLang="en-US" sz="1800">
                <a:effectLst/>
                <a:latin typeface="Times New Roman" panose="02020603050405020304" pitchFamily="18" charset="0"/>
                <a:ea typeface="等线" panose="02010600030101010101" pitchFamily="2" charset="-122"/>
              </a:rPr>
              <a:t>点</a:t>
            </a:r>
            <a:endParaRPr lang="en-US" altLang="zh-CN" sz="1800">
              <a:effectLst/>
              <a:latin typeface="Times New Roman" panose="02020603050405020304" pitchFamily="18" charset="0"/>
              <a:ea typeface="等线" panose="02010600030101010101" pitchFamily="2" charset="-122"/>
            </a:endParaRPr>
          </a:p>
          <a:p>
            <a:pPr marL="0" lvl="0" indent="0" algn="l" rtl="0">
              <a:spcBef>
                <a:spcPts val="0"/>
              </a:spcBef>
              <a:spcAft>
                <a:spcPts val="0"/>
              </a:spcAft>
              <a:buNone/>
            </a:pPr>
            <a:r>
              <a:rPr lang="zh-CN" altLang="en-US" sz="1800">
                <a:effectLst/>
                <a:latin typeface="Times New Roman" panose="02020603050405020304" pitchFamily="18" charset="0"/>
                <a:ea typeface="等线" panose="02010600030101010101" pitchFamily="2" charset="-122"/>
              </a:rPr>
              <a:t>只考虑</a:t>
            </a:r>
            <a:r>
              <a:rPr lang="en-US" altLang="zh-CN" sz="1800">
                <a:effectLst/>
                <a:latin typeface="Times New Roman" panose="02020603050405020304" pitchFamily="18" charset="0"/>
                <a:ea typeface="等线" panose="02010600030101010101" pitchFamily="2" charset="-122"/>
              </a:rPr>
              <a:t>15</a:t>
            </a:r>
            <a:r>
              <a:rPr lang="zh-CN" altLang="en-US" sz="1800">
                <a:effectLst/>
                <a:latin typeface="Times New Roman" panose="02020603050405020304" pitchFamily="18" charset="0"/>
                <a:ea typeface="等线" panose="02010600030101010101" pitchFamily="2" charset="-122"/>
              </a:rPr>
              <a:t>分钟以内能</a:t>
            </a:r>
            <a:r>
              <a:rPr lang="en-US" altLang="zh-CN" sz="1800">
                <a:effectLst/>
                <a:latin typeface="Times New Roman" panose="02020603050405020304" pitchFamily="18" charset="0"/>
                <a:ea typeface="等线" panose="02010600030101010101" pitchFamily="2" charset="-122"/>
              </a:rPr>
              <a:t>access</a:t>
            </a:r>
            <a:r>
              <a:rPr lang="zh-CN" altLang="en-US" sz="1800">
                <a:effectLst/>
                <a:latin typeface="Times New Roman" panose="02020603050405020304" pitchFamily="18" charset="0"/>
                <a:ea typeface="等线" panose="02010600030101010101" pitchFamily="2" charset="-122"/>
              </a:rPr>
              <a:t>的所有</a:t>
            </a:r>
            <a:r>
              <a:rPr lang="en-US" altLang="zh-CN" sz="1800">
                <a:effectLst/>
                <a:latin typeface="Times New Roman" panose="02020603050405020304" pitchFamily="18" charset="0"/>
                <a:ea typeface="等线" panose="02010600030101010101" pitchFamily="2" charset="-122"/>
              </a:rPr>
              <a:t>testing sites</a:t>
            </a:r>
            <a:r>
              <a:rPr lang="zh-CN" altLang="en-US" sz="1800">
                <a:effectLst/>
                <a:latin typeface="Times New Roman" panose="02020603050405020304" pitchFamily="18" charset="0"/>
                <a:ea typeface="等线" panose="02010600030101010101" pitchFamily="2" charset="-122"/>
              </a:rPr>
              <a:t>，这个个数越多，时间越短</a:t>
            </a:r>
            <a:endParaRPr lang="en-US" sz="1800">
              <a:effectLst/>
              <a:latin typeface="Times New Roman" panose="02020603050405020304" pitchFamily="18" charset="0"/>
              <a:ea typeface="等线" panose="02010600030101010101" pitchFamily="2" charset="-122"/>
            </a:endParaRPr>
          </a:p>
          <a:p>
            <a:pPr marL="0" lvl="0" indent="0" algn="l" rtl="0">
              <a:spcBef>
                <a:spcPts val="0"/>
              </a:spcBef>
              <a:spcAft>
                <a:spcPts val="0"/>
              </a:spcAft>
              <a:buNone/>
            </a:pPr>
            <a:r>
              <a:rPr lang="en-US" sz="1800">
                <a:effectLst/>
                <a:latin typeface="Times New Roman" panose="02020603050405020304" pitchFamily="18" charset="0"/>
                <a:ea typeface="等线" panose="02010600030101010101" pitchFamily="2" charset="-122"/>
              </a:rPr>
              <a:t>Considering that people typically walk and drive on different types of roads, this study extract common types of roads for pedestrians and drivers as table 1 shows. </a:t>
            </a:r>
            <a:endParaRPr/>
          </a:p>
        </p:txBody>
      </p:sp>
    </p:spTree>
    <p:extLst>
      <p:ext uri="{BB962C8B-B14F-4D97-AF65-F5344CB8AC3E}">
        <p14:creationId xmlns:p14="http://schemas.microsoft.com/office/powerpoint/2010/main" val="85935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To evaluate how transit improves the accessibility, subways and buses, two dominant transit systems, are chosen and their accessibilities are calculated differently from the non-transit modes, since transit routes and schedules are fixable with given stops that travelers should take., the transit road network for subway and bus are built based on the GTFS data. The transit accessibility of each stop is calculated as the following equation: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rPr>
              <a:t>The speeds of taking the subway and bus are set to 28km/h and 13km/h respectively. To build a comprehensive transit road network system, pedestrian road network is combined with the subway or bus route system, since when getting off the nearest stops to the testing sites, people still need to walk for a while to reach their final destination, the testing sites.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Calibri" panose="020F0502020204030204" pitchFamily="34" charset="0"/>
                <a:ea typeface="等线" panose="02010600030101010101" pitchFamily="2" charset="-122"/>
                <a:cs typeface="Times New Roman" panose="02020603050405020304" pitchFamily="18" charset="0"/>
              </a:rPr>
              <a:t>起点设成</a:t>
            </a:r>
            <a:r>
              <a:rPr lang="en-US" altLang="zh-CN" sz="1800">
                <a:effectLst/>
                <a:latin typeface="Calibri" panose="020F0502020204030204" pitchFamily="34" charset="0"/>
                <a:ea typeface="等线" panose="02010600030101010101" pitchFamily="2" charset="-122"/>
                <a:cs typeface="Times New Roman" panose="02020603050405020304" pitchFamily="18" charset="0"/>
              </a:rPr>
              <a:t>stop</a:t>
            </a:r>
            <a:r>
              <a:rPr lang="zh-CN" altLang="en-US" sz="1800">
                <a:effectLst/>
                <a:latin typeface="Calibri" panose="020F0502020204030204" pitchFamily="34" charset="0"/>
                <a:ea typeface="等线" panose="02010600030101010101" pitchFamily="2" charset="-122"/>
                <a:cs typeface="Times New Roman" panose="02020603050405020304" pitchFamily="18" charset="0"/>
              </a:rPr>
              <a:t>，因为交通路网相对死板</a:t>
            </a:r>
            <a:endParaRPr lang="en-US" altLang="zh-CN" sz="180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Calibri" panose="020F0502020204030204" pitchFamily="34" charset="0"/>
                <a:ea typeface="等线" panose="02010600030101010101" pitchFamily="2" charset="-122"/>
                <a:cs typeface="Times New Roman" panose="02020603050405020304" pitchFamily="18" charset="0"/>
              </a:rPr>
              <a:t>考虑到实际中，人们下了地铁站还要走一段路，所以</a:t>
            </a:r>
            <a:r>
              <a:rPr lang="en-US" altLang="zh-CN" sz="1800">
                <a:effectLst/>
                <a:latin typeface="Calibri" panose="020F0502020204030204" pitchFamily="34" charset="0"/>
                <a:ea typeface="等线" panose="02010600030101010101" pitchFamily="2" charset="-122"/>
                <a:cs typeface="Times New Roman" panose="02020603050405020304" pitchFamily="18" charset="0"/>
              </a:rPr>
              <a:t>combine</a:t>
            </a:r>
            <a:r>
              <a:rPr lang="zh-CN" altLang="en-US" sz="1800">
                <a:effectLst/>
                <a:latin typeface="Calibri" panose="020F0502020204030204" pitchFamily="34" charset="0"/>
                <a:ea typeface="等线" panose="02010600030101010101" pitchFamily="2" charset="-122"/>
                <a:cs typeface="Times New Roman" panose="02020603050405020304" pitchFamily="18" charset="0"/>
              </a:rPr>
              <a:t>了行人路网</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4312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等线" panose="02010600030101010101" pitchFamily="2" charset="-122"/>
                <a:cs typeface="Times New Roman" panose="02020603050405020304" pitchFamily="18" charset="0"/>
              </a:rPr>
              <a:t>. Walk accessibility indicates a tightly clustering distribution pattern, which is highest in Manhattan and decreases gradually to the edge. In contrast, the distribution of drive accessibility is random, with a few highest regions in Manhattan and Brooklyn, Queens and Staten Island. The accessibility enhances significantly from walking to driving, since ideally with driving, people can access to more testing sites within a shorter time. However, in reality the driving accessibility will be less than this study shows, considering the traffic congestion and parking issues. Transit accessibility is highest in Manhattan and decay gradually to the boundary of NYC. Most regions are more accessible to subways than bus, since typically subways take shorter time to wait and hardly encounter traffic jam, despite that there are much more bus stations than subways in NYC.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除了</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driving </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其他三个都很</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cluster</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，从中心到边远依次递减。</a:t>
            </a:r>
            <a:endParaRPr lang="en-US" altLang="zh-CN" sz="180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在现实中，这些</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accessibility</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计算会更低一些，因为还要考虑到人们等车，等红绿灯，堵车的时间（</a:t>
            </a:r>
            <a:r>
              <a:rPr lang="en-US" altLang="zh-CN" sz="1800">
                <a:effectLst/>
                <a:latin typeface="Times New Roman" panose="02020603050405020304" pitchFamily="18" charset="0"/>
                <a:ea typeface="等线" panose="02010600030101010101" pitchFamily="2" charset="-122"/>
                <a:cs typeface="Times New Roman" panose="02020603050405020304" pitchFamily="18" charset="0"/>
              </a:rPr>
              <a:t>future work</a:t>
            </a:r>
            <a:r>
              <a:rPr lang="zh-CN" altLang="en-US" sz="1800">
                <a:effectLst/>
                <a:latin typeface="Times New Roman" panose="02020603050405020304" pitchFamily="18" charset="0"/>
                <a:ea typeface="等线" panose="02010600030101010101" pitchFamily="2" charset="-122"/>
                <a:cs typeface="Times New Roman" panose="02020603050405020304" pitchFamily="18" charset="0"/>
              </a:rPr>
              <a:t>）</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3618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t>In the last part, I explored the influencing factors of spatial accessibility with a modal called Geodetector. In this study, Y input stands for the spatial accessibility values of each census tract, and X input stands for influnceing factors. To conduct such modal, </a:t>
            </a:r>
          </a:p>
        </p:txBody>
      </p:sp>
    </p:spTree>
    <p:extLst>
      <p:ext uri="{BB962C8B-B14F-4D97-AF65-F5344CB8AC3E}">
        <p14:creationId xmlns:p14="http://schemas.microsoft.com/office/powerpoint/2010/main" val="39419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4" name="Google Shape;114;p16"/>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5" name="Google Shape;115;p16"/>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6" name="Google Shape;116;p16"/>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7" name="Google Shape;117;p16"/>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8" name="Google Shape;118;p16"/>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2"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3"/>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3"/>
          <p:cNvSpPr txBox="1">
            <a:spLocks noGrp="1"/>
          </p:cNvSpPr>
          <p:nvPr>
            <p:ph type="ctrTitle"/>
          </p:nvPr>
        </p:nvSpPr>
        <p:spPr>
          <a:xfrm>
            <a:off x="332532" y="605017"/>
            <a:ext cx="4710468" cy="27438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mj-lt"/>
              </a:rPr>
              <a:t>Spatial accessibility to the COVID-19 testing sites and the driven factors behind in NYC</a:t>
            </a:r>
          </a:p>
        </p:txBody>
      </p:sp>
      <p:sp>
        <p:nvSpPr>
          <p:cNvPr id="396" name="Google Shape;396;p33"/>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tx1"/>
                </a:solidFill>
                <a:latin typeface="+mn-lt"/>
              </a:rPr>
              <a:t>Final Presentation</a:t>
            </a:r>
          </a:p>
          <a:p>
            <a:pPr marL="0" lvl="0" indent="0" algn="l" rtl="0">
              <a:spcBef>
                <a:spcPts val="0"/>
              </a:spcBef>
              <a:spcAft>
                <a:spcPts val="0"/>
              </a:spcAft>
              <a:buNone/>
            </a:pPr>
            <a:r>
              <a:rPr lang="en" sz="1400">
                <a:solidFill>
                  <a:schemeClr val="tx1"/>
                </a:solidFill>
                <a:latin typeface="+mn-lt"/>
              </a:rPr>
              <a:t>K</a:t>
            </a:r>
            <a:r>
              <a:rPr lang="en-US" altLang="zh-CN" sz="1400">
                <a:solidFill>
                  <a:schemeClr val="tx1"/>
                </a:solidFill>
                <a:latin typeface="+mn-lt"/>
              </a:rPr>
              <a:t>elly Anran Zheng</a:t>
            </a:r>
            <a:endParaRPr sz="1400">
              <a:solidFill>
                <a:schemeClr val="tx1"/>
              </a:solidFill>
              <a:latin typeface="+mn-lt"/>
            </a:endParaRPr>
          </a:p>
        </p:txBody>
      </p:sp>
      <p:sp>
        <p:nvSpPr>
          <p:cNvPr id="397" name="Google Shape;397;p33"/>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F6E95D45-E2CB-4810-91BA-C74851A00512}"/>
              </a:ext>
            </a:extLst>
          </p:cNvPr>
          <p:cNvSpPr>
            <a:spLocks noGrp="1"/>
          </p:cNvSpPr>
          <p:nvPr>
            <p:ph type="subTitle" idx="1"/>
          </p:nvPr>
        </p:nvSpPr>
        <p:spPr/>
        <p:txBody>
          <a:bodyPr/>
          <a:lstStyle/>
          <a:p>
            <a:endParaRPr lang="en-US"/>
          </a:p>
        </p:txBody>
      </p:sp>
      <p:sp>
        <p:nvSpPr>
          <p:cNvPr id="3" name="标题 2">
            <a:extLst>
              <a:ext uri="{FF2B5EF4-FFF2-40B4-BE49-F238E27FC236}">
                <a16:creationId xmlns:a16="http://schemas.microsoft.com/office/drawing/2014/main" id="{FB3E2A29-7BFF-4787-91F9-910E243B5089}"/>
              </a:ext>
            </a:extLst>
          </p:cNvPr>
          <p:cNvSpPr>
            <a:spLocks noGrp="1"/>
          </p:cNvSpPr>
          <p:nvPr>
            <p:ph type="title"/>
          </p:nvPr>
        </p:nvSpPr>
        <p:spPr/>
        <p:txBody>
          <a:bodyPr/>
          <a:lstStyle/>
          <a:p>
            <a:endParaRPr lang="en-US"/>
          </a:p>
        </p:txBody>
      </p:sp>
      <p:pic>
        <p:nvPicPr>
          <p:cNvPr id="5" name="图片 4">
            <a:extLst>
              <a:ext uri="{FF2B5EF4-FFF2-40B4-BE49-F238E27FC236}">
                <a16:creationId xmlns:a16="http://schemas.microsoft.com/office/drawing/2014/main" id="{88BA50B5-7B29-48EC-B703-39A0D8A0B88F}"/>
              </a:ext>
            </a:extLst>
          </p:cNvPr>
          <p:cNvPicPr>
            <a:picLocks noChangeAspect="1"/>
          </p:cNvPicPr>
          <p:nvPr/>
        </p:nvPicPr>
        <p:blipFill>
          <a:blip r:embed="rId2"/>
          <a:stretch>
            <a:fillRect/>
          </a:stretch>
        </p:blipFill>
        <p:spPr>
          <a:xfrm>
            <a:off x="1872899" y="662949"/>
            <a:ext cx="5941064" cy="4181978"/>
          </a:xfrm>
          <a:prstGeom prst="rect">
            <a:avLst/>
          </a:prstGeom>
        </p:spPr>
      </p:pic>
    </p:spTree>
    <p:extLst>
      <p:ext uri="{BB962C8B-B14F-4D97-AF65-F5344CB8AC3E}">
        <p14:creationId xmlns:p14="http://schemas.microsoft.com/office/powerpoint/2010/main" val="99701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984F278-7E6F-42E2-BA38-F7876A6CC3CD}"/>
              </a:ext>
            </a:extLst>
          </p:cNvPr>
          <p:cNvSpPr>
            <a:spLocks noGrp="1"/>
          </p:cNvSpPr>
          <p:nvPr>
            <p:ph type="title"/>
          </p:nvPr>
        </p:nvSpPr>
        <p:spPr/>
        <p:txBody>
          <a:bodyPr/>
          <a:lstStyle/>
          <a:p>
            <a:r>
              <a:rPr lang="en-US"/>
              <a:t>G</a:t>
            </a:r>
            <a:r>
              <a:rPr lang="en-US" altLang="zh-CN"/>
              <a:t>eodetector</a:t>
            </a:r>
            <a:endParaRPr lang="en-US"/>
          </a:p>
        </p:txBody>
      </p:sp>
      <p:pic>
        <p:nvPicPr>
          <p:cNvPr id="5" name="图片 4">
            <a:extLst>
              <a:ext uri="{FF2B5EF4-FFF2-40B4-BE49-F238E27FC236}">
                <a16:creationId xmlns:a16="http://schemas.microsoft.com/office/drawing/2014/main" id="{C596B7DD-63CD-4A22-9DCA-2F439332251D}"/>
              </a:ext>
            </a:extLst>
          </p:cNvPr>
          <p:cNvPicPr>
            <a:picLocks noChangeAspect="1"/>
          </p:cNvPicPr>
          <p:nvPr/>
        </p:nvPicPr>
        <p:blipFill>
          <a:blip r:embed="rId3"/>
          <a:stretch>
            <a:fillRect/>
          </a:stretch>
        </p:blipFill>
        <p:spPr>
          <a:xfrm>
            <a:off x="92958" y="1144678"/>
            <a:ext cx="4739035" cy="3815418"/>
          </a:xfrm>
          <a:prstGeom prst="rect">
            <a:avLst/>
          </a:prstGeom>
        </p:spPr>
      </p:pic>
      <p:sp>
        <p:nvSpPr>
          <p:cNvPr id="30" name="Google Shape;1657;p46">
            <a:extLst>
              <a:ext uri="{FF2B5EF4-FFF2-40B4-BE49-F238E27FC236}">
                <a16:creationId xmlns:a16="http://schemas.microsoft.com/office/drawing/2014/main" id="{65F754D9-D032-467F-9A7A-7E6CBEDDEB0D}"/>
              </a:ext>
            </a:extLst>
          </p:cNvPr>
          <p:cNvSpPr/>
          <p:nvPr/>
        </p:nvSpPr>
        <p:spPr>
          <a:xfrm>
            <a:off x="5602689" y="1465692"/>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文本框 30">
            <a:extLst>
              <a:ext uri="{FF2B5EF4-FFF2-40B4-BE49-F238E27FC236}">
                <a16:creationId xmlns:a16="http://schemas.microsoft.com/office/drawing/2014/main" id="{10BB2999-3B74-4930-AD9F-B9FB61267E1E}"/>
              </a:ext>
            </a:extLst>
          </p:cNvPr>
          <p:cNvSpPr txBox="1"/>
          <p:nvPr/>
        </p:nvSpPr>
        <p:spPr>
          <a:xfrm>
            <a:off x="5088892" y="1268615"/>
            <a:ext cx="3587299" cy="1524007"/>
          </a:xfrm>
          <a:prstGeom prst="rect">
            <a:avLst/>
          </a:prstGeom>
          <a:noFill/>
        </p:spPr>
        <p:txBody>
          <a:bodyPr wrap="square" rtlCol="0">
            <a:spAutoFit/>
          </a:bodyPr>
          <a:lstStyle/>
          <a:p>
            <a:pPr>
              <a:lnSpc>
                <a:spcPct val="150000"/>
              </a:lnSpc>
            </a:pPr>
            <a:r>
              <a:rPr lang="en-US" sz="1600" b="1"/>
              <a:t>	</a:t>
            </a:r>
            <a:r>
              <a:rPr lang="en-US" sz="1600" b="1">
                <a:solidFill>
                  <a:schemeClr val="accent2">
                    <a:lumMod val="25000"/>
                  </a:schemeClr>
                </a:solidFill>
              </a:rPr>
              <a:t>Equal interval</a:t>
            </a:r>
          </a:p>
          <a:p>
            <a:pPr>
              <a:lnSpc>
                <a:spcPct val="150000"/>
              </a:lnSpc>
            </a:pPr>
            <a:r>
              <a:rPr lang="en-US" sz="1600" b="1">
                <a:solidFill>
                  <a:schemeClr val="accent2">
                    <a:lumMod val="25000"/>
                  </a:schemeClr>
                </a:solidFill>
              </a:rPr>
              <a:t>	Natural jenks</a:t>
            </a:r>
          </a:p>
          <a:p>
            <a:pPr>
              <a:lnSpc>
                <a:spcPct val="150000"/>
              </a:lnSpc>
            </a:pPr>
            <a:r>
              <a:rPr lang="en-US" sz="1600" b="1">
                <a:solidFill>
                  <a:schemeClr val="accent2">
                    <a:lumMod val="25000"/>
                  </a:schemeClr>
                </a:solidFill>
              </a:rPr>
              <a:t>	Geometric interval</a:t>
            </a:r>
          </a:p>
          <a:p>
            <a:pPr>
              <a:lnSpc>
                <a:spcPct val="150000"/>
              </a:lnSpc>
            </a:pPr>
            <a:r>
              <a:rPr lang="en-US" sz="1600" b="1">
                <a:solidFill>
                  <a:schemeClr val="accent2">
                    <a:lumMod val="25000"/>
                  </a:schemeClr>
                </a:solidFill>
              </a:rPr>
              <a:t>	Quantile (finally choose)</a:t>
            </a:r>
          </a:p>
        </p:txBody>
      </p:sp>
      <p:sp>
        <p:nvSpPr>
          <p:cNvPr id="32" name="Google Shape;1660;p46">
            <a:extLst>
              <a:ext uri="{FF2B5EF4-FFF2-40B4-BE49-F238E27FC236}">
                <a16:creationId xmlns:a16="http://schemas.microsoft.com/office/drawing/2014/main" id="{E5EDAD9C-E15A-43E9-85F8-889759CD6630}"/>
              </a:ext>
            </a:extLst>
          </p:cNvPr>
          <p:cNvSpPr/>
          <p:nvPr/>
        </p:nvSpPr>
        <p:spPr>
          <a:xfrm>
            <a:off x="5602689" y="1846694"/>
            <a:ext cx="162000" cy="16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图片 32">
            <a:extLst>
              <a:ext uri="{FF2B5EF4-FFF2-40B4-BE49-F238E27FC236}">
                <a16:creationId xmlns:a16="http://schemas.microsoft.com/office/drawing/2014/main" id="{2C81A0F7-2C2C-4EB9-B61A-18A419C0710B}"/>
              </a:ext>
            </a:extLst>
          </p:cNvPr>
          <p:cNvPicPr>
            <a:picLocks noChangeAspect="1"/>
          </p:cNvPicPr>
          <p:nvPr/>
        </p:nvPicPr>
        <p:blipFill>
          <a:blip r:embed="rId4"/>
          <a:stretch>
            <a:fillRect/>
          </a:stretch>
        </p:blipFill>
        <p:spPr>
          <a:xfrm>
            <a:off x="5602689" y="2186105"/>
            <a:ext cx="164606" cy="164606"/>
          </a:xfrm>
          <a:prstGeom prst="rect">
            <a:avLst/>
          </a:prstGeom>
        </p:spPr>
      </p:pic>
      <p:sp>
        <p:nvSpPr>
          <p:cNvPr id="35" name="Google Shape;1657;p46">
            <a:extLst>
              <a:ext uri="{FF2B5EF4-FFF2-40B4-BE49-F238E27FC236}">
                <a16:creationId xmlns:a16="http://schemas.microsoft.com/office/drawing/2014/main" id="{ABFF057C-41BE-455F-AEB0-0F1AE2BE4168}"/>
              </a:ext>
            </a:extLst>
          </p:cNvPr>
          <p:cNvSpPr/>
          <p:nvPr/>
        </p:nvSpPr>
        <p:spPr>
          <a:xfrm>
            <a:off x="5602689" y="2581211"/>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文本框 35">
            <a:extLst>
              <a:ext uri="{FF2B5EF4-FFF2-40B4-BE49-F238E27FC236}">
                <a16:creationId xmlns:a16="http://schemas.microsoft.com/office/drawing/2014/main" id="{A5806E16-9FFF-4578-9B8A-3AB8D6CCC386}"/>
              </a:ext>
            </a:extLst>
          </p:cNvPr>
          <p:cNvSpPr txBox="1"/>
          <p:nvPr/>
        </p:nvSpPr>
        <p:spPr>
          <a:xfrm>
            <a:off x="5487718" y="930061"/>
            <a:ext cx="3188473" cy="338554"/>
          </a:xfrm>
          <a:prstGeom prst="rect">
            <a:avLst/>
          </a:prstGeom>
          <a:noFill/>
        </p:spPr>
        <p:txBody>
          <a:bodyPr wrap="square" rtlCol="0">
            <a:spAutoFit/>
          </a:bodyPr>
          <a:lstStyle/>
          <a:p>
            <a:r>
              <a:rPr lang="en-US" sz="1600" b="1">
                <a:solidFill>
                  <a:schemeClr val="accent2">
                    <a:lumMod val="25000"/>
                  </a:schemeClr>
                </a:solidFill>
              </a:rPr>
              <a:t>Data classification method:</a:t>
            </a:r>
          </a:p>
        </p:txBody>
      </p:sp>
      <p:pic>
        <p:nvPicPr>
          <p:cNvPr id="38" name="图片 37">
            <a:extLst>
              <a:ext uri="{FF2B5EF4-FFF2-40B4-BE49-F238E27FC236}">
                <a16:creationId xmlns:a16="http://schemas.microsoft.com/office/drawing/2014/main" id="{7025BEBF-06E3-43FE-857A-27A774A6C8C6}"/>
              </a:ext>
            </a:extLst>
          </p:cNvPr>
          <p:cNvPicPr>
            <a:picLocks noChangeAspect="1"/>
          </p:cNvPicPr>
          <p:nvPr/>
        </p:nvPicPr>
        <p:blipFill>
          <a:blip r:embed="rId5"/>
          <a:stretch>
            <a:fillRect/>
          </a:stretch>
        </p:blipFill>
        <p:spPr>
          <a:xfrm>
            <a:off x="4212749" y="2932148"/>
            <a:ext cx="4838293" cy="1555927"/>
          </a:xfrm>
          <a:prstGeom prst="rect">
            <a:avLst/>
          </a:prstGeom>
        </p:spPr>
      </p:pic>
    </p:spTree>
    <p:extLst>
      <p:ext uri="{BB962C8B-B14F-4D97-AF65-F5344CB8AC3E}">
        <p14:creationId xmlns:p14="http://schemas.microsoft.com/office/powerpoint/2010/main" val="3346938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E19F8-A5A6-470A-B9BD-D7A7B16F3476}"/>
              </a:ext>
            </a:extLst>
          </p:cNvPr>
          <p:cNvSpPr>
            <a:spLocks noGrp="1"/>
          </p:cNvSpPr>
          <p:nvPr>
            <p:ph type="title"/>
          </p:nvPr>
        </p:nvSpPr>
        <p:spPr/>
        <p:txBody>
          <a:bodyPr/>
          <a:lstStyle/>
          <a:p>
            <a:r>
              <a:rPr lang="en-US"/>
              <a:t>Geodetector</a:t>
            </a:r>
          </a:p>
        </p:txBody>
      </p:sp>
      <p:graphicFrame>
        <p:nvGraphicFramePr>
          <p:cNvPr id="10" name="表格 9">
            <a:extLst>
              <a:ext uri="{FF2B5EF4-FFF2-40B4-BE49-F238E27FC236}">
                <a16:creationId xmlns:a16="http://schemas.microsoft.com/office/drawing/2014/main" id="{AE8DE995-4B26-4757-926B-16C0AC9BEF96}"/>
              </a:ext>
            </a:extLst>
          </p:cNvPr>
          <p:cNvGraphicFramePr>
            <a:graphicFrameLocks noGrp="1"/>
          </p:cNvGraphicFramePr>
          <p:nvPr>
            <p:extLst>
              <p:ext uri="{D42A27DB-BD31-4B8C-83A1-F6EECF244321}">
                <p14:modId xmlns:p14="http://schemas.microsoft.com/office/powerpoint/2010/main" val="24403271"/>
              </p:ext>
            </p:extLst>
          </p:nvPr>
        </p:nvGraphicFramePr>
        <p:xfrm>
          <a:off x="360238" y="1333495"/>
          <a:ext cx="3159760" cy="2209800"/>
        </p:xfrm>
        <a:graphic>
          <a:graphicData uri="http://schemas.openxmlformats.org/drawingml/2006/table">
            <a:tbl>
              <a:tblPr firstRow="1" firstCol="1" bandRow="1"/>
              <a:tblGrid>
                <a:gridCol w="1788160">
                  <a:extLst>
                    <a:ext uri="{9D8B030D-6E8A-4147-A177-3AD203B41FA5}">
                      <a16:colId xmlns:a16="http://schemas.microsoft.com/office/drawing/2014/main" val="1071634471"/>
                    </a:ext>
                  </a:extLst>
                </a:gridCol>
                <a:gridCol w="762000">
                  <a:extLst>
                    <a:ext uri="{9D8B030D-6E8A-4147-A177-3AD203B41FA5}">
                      <a16:colId xmlns:a16="http://schemas.microsoft.com/office/drawing/2014/main" val="2135893050"/>
                    </a:ext>
                  </a:extLst>
                </a:gridCol>
                <a:gridCol w="609600">
                  <a:extLst>
                    <a:ext uri="{9D8B030D-6E8A-4147-A177-3AD203B41FA5}">
                      <a16:colId xmlns:a16="http://schemas.microsoft.com/office/drawing/2014/main" val="2399957689"/>
                    </a:ext>
                  </a:extLst>
                </a:gridCol>
              </a:tblGrid>
              <a:tr h="184150">
                <a:tc>
                  <a:txBody>
                    <a:bodyPr/>
                    <a:lstStyle/>
                    <a:p>
                      <a:pPr>
                        <a:lnSpc>
                          <a:spcPct val="107000"/>
                        </a:lnSpc>
                        <a:spcAft>
                          <a:spcPts val="800"/>
                        </a:spcAft>
                      </a:pPr>
                      <a:r>
                        <a:rPr lang="en-US" sz="1100" b="1">
                          <a:solidFill>
                            <a:srgbClr val="FFFFFF"/>
                          </a:solidFill>
                          <a:effectLst/>
                          <a:latin typeface="Calibri" panose="020F0502020204030204" pitchFamily="34" charset="0"/>
                          <a:ea typeface="等线" panose="02010600030101010101" pitchFamily="2" charset="-122"/>
                          <a:cs typeface="Times New Roman" panose="02020603050405020304" pitchFamily="18" charset="0"/>
                        </a:rPr>
                        <a:t>Influencing factor</a:t>
                      </a:r>
                      <a:endParaRPr lang="en-US"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w="12700" cap="flat" cmpd="sng" algn="ctr">
                      <a:solidFill>
                        <a:srgbClr val="ED7D31"/>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nSpc>
                          <a:spcPct val="107000"/>
                        </a:lnSpc>
                        <a:spcAft>
                          <a:spcPts val="800"/>
                        </a:spcAft>
                      </a:pPr>
                      <a:r>
                        <a:rPr lang="en-US" sz="1100" b="1">
                          <a:solidFill>
                            <a:srgbClr val="FFFFFF"/>
                          </a:solidFill>
                          <a:effectLst/>
                          <a:latin typeface="Calibri" panose="020F0502020204030204" pitchFamily="34" charset="0"/>
                          <a:ea typeface="等线" panose="02010600030101010101" pitchFamily="2" charset="-122"/>
                          <a:cs typeface="Times New Roman" panose="02020603050405020304" pitchFamily="18" charset="0"/>
                        </a:rPr>
                        <a:t>q-statistic</a:t>
                      </a:r>
                      <a:endParaRPr lang="en-US"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nSpc>
                          <a:spcPct val="107000"/>
                        </a:lnSpc>
                        <a:spcAft>
                          <a:spcPts val="800"/>
                        </a:spcAft>
                      </a:pPr>
                      <a:r>
                        <a:rPr lang="en-US" sz="1100" b="1">
                          <a:solidFill>
                            <a:srgbClr val="FFFFFF"/>
                          </a:solidFill>
                          <a:effectLst/>
                          <a:latin typeface="Calibri" panose="020F0502020204030204" pitchFamily="34" charset="0"/>
                          <a:ea typeface="等线" panose="02010600030101010101" pitchFamily="2" charset="-122"/>
                          <a:cs typeface="Times New Roman" panose="02020603050405020304" pitchFamily="18" charset="0"/>
                        </a:rPr>
                        <a:t>p-value</a:t>
                      </a:r>
                      <a:endParaRPr lang="en-US"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299745887"/>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Population density</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0.4398</a:t>
                      </a: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3419244520"/>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Median Income</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0.4239</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885006139"/>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Median Age</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0.0744</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0.0128</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535244069"/>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White (%)</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0.0687</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0.0229</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759804991"/>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Bachelor (%)</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0.4328</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806238232"/>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Public Transport (%)</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0.1400</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0.0001</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19402921"/>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COVID Positive Rate</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0.5060</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180961474"/>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Testing site Density</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0.4994</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600892955"/>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Transit Road Density</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0.2910</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2188402258"/>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Non-Transit Road Density</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0.1591</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558307311"/>
                  </a:ext>
                </a:extLst>
              </a:tr>
              <a:tr h="184150">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Transit stop density</a:t>
                      </a:r>
                    </a:p>
                  </a:txBody>
                  <a:tcPr marL="68580" marR="68580" marT="0" marB="0">
                    <a:lnL w="12700" cap="flat" cmpd="sng" algn="ctr">
                      <a:solidFill>
                        <a:srgbClr val="F4B083"/>
                      </a:solidFill>
                      <a:prstDash val="solid"/>
                      <a:round/>
                      <a:headEnd type="none" w="med" len="med"/>
                      <a:tailEnd type="none" w="med" len="med"/>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0.1702</a:t>
                      </a:r>
                    </a:p>
                  </a:txBody>
                  <a:tcPr marL="68580" marR="68580" marT="0" marB="0">
                    <a:lnL>
                      <a:noFill/>
                    </a:lnL>
                    <a:lnR>
                      <a:noFill/>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nSpc>
                          <a:spcPct val="107000"/>
                        </a:lnSpc>
                        <a:spcAft>
                          <a:spcPts val="800"/>
                        </a:spcAft>
                      </a:pPr>
                      <a:r>
                        <a:rPr lang="en-US" sz="1100">
                          <a:solidFill>
                            <a:schemeClr val="accent2">
                              <a:lumMod val="10000"/>
                            </a:schemeClr>
                          </a:solidFill>
                          <a:effectLst/>
                          <a:latin typeface="Calibri" panose="020F0502020204030204" pitchFamily="34" charset="0"/>
                          <a:ea typeface="等线" panose="02010600030101010101" pitchFamily="2" charset="-122"/>
                          <a:cs typeface="Times New Roman" panose="02020603050405020304" pitchFamily="18" charset="0"/>
                        </a:rPr>
                        <a:t>0.0000</a:t>
                      </a:r>
                    </a:p>
                  </a:txBody>
                  <a:tcPr marL="68580" marR="68580" marT="0" marB="0">
                    <a:lnL>
                      <a:noFill/>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3814857969"/>
                  </a:ext>
                </a:extLst>
              </a:tr>
            </a:tbl>
          </a:graphicData>
        </a:graphic>
      </p:graphicFrame>
      <p:pic>
        <p:nvPicPr>
          <p:cNvPr id="12" name="图片 11">
            <a:extLst>
              <a:ext uri="{FF2B5EF4-FFF2-40B4-BE49-F238E27FC236}">
                <a16:creationId xmlns:a16="http://schemas.microsoft.com/office/drawing/2014/main" id="{5DE293E5-7F73-4797-B8DB-7929B9159627}"/>
              </a:ext>
            </a:extLst>
          </p:cNvPr>
          <p:cNvPicPr>
            <a:picLocks noChangeAspect="1"/>
          </p:cNvPicPr>
          <p:nvPr/>
        </p:nvPicPr>
        <p:blipFill>
          <a:blip r:embed="rId2"/>
          <a:stretch>
            <a:fillRect/>
          </a:stretch>
        </p:blipFill>
        <p:spPr>
          <a:xfrm>
            <a:off x="3925073" y="1333495"/>
            <a:ext cx="5057029" cy="2082907"/>
          </a:xfrm>
          <a:prstGeom prst="rect">
            <a:avLst/>
          </a:prstGeom>
        </p:spPr>
      </p:pic>
      <p:sp>
        <p:nvSpPr>
          <p:cNvPr id="14" name="文本框 13">
            <a:extLst>
              <a:ext uri="{FF2B5EF4-FFF2-40B4-BE49-F238E27FC236}">
                <a16:creationId xmlns:a16="http://schemas.microsoft.com/office/drawing/2014/main" id="{6DC3A2C5-9D5F-4CB9-AAB3-89A486D630A7}"/>
              </a:ext>
            </a:extLst>
          </p:cNvPr>
          <p:cNvSpPr txBox="1"/>
          <p:nvPr/>
        </p:nvSpPr>
        <p:spPr>
          <a:xfrm>
            <a:off x="3519998" y="3621311"/>
            <a:ext cx="5548899" cy="1233543"/>
          </a:xfrm>
          <a:prstGeom prst="rect">
            <a:avLst/>
          </a:prstGeom>
          <a:noFill/>
        </p:spPr>
        <p:txBody>
          <a:bodyPr wrap="square">
            <a:spAutoFit/>
          </a:bodyPr>
          <a:lstStyle/>
          <a:p>
            <a:pPr marL="228600" algn="ctr">
              <a:lnSpc>
                <a:spcPct val="107000"/>
              </a:lnSpc>
              <a:spcAft>
                <a:spcPts val="800"/>
              </a:spcAft>
            </a:pPr>
            <a:r>
              <a:rPr lang="en-US" sz="1400">
                <a:solidFill>
                  <a:schemeClr val="tx1"/>
                </a:solidFill>
                <a:effectLst/>
                <a:latin typeface="+mn-lt"/>
                <a:ea typeface="等线" panose="02010600030101010101" pitchFamily="2" charset="-122"/>
                <a:cs typeface="Times New Roman" panose="02020603050405020304" pitchFamily="18" charset="0"/>
              </a:rPr>
              <a:t>Table 2. Results of interaction detection (X1 - Population density, X2 - Median Income, X3 - Median Age, X4 - White(%), X5 - Bachelor (%), X6 - Public Transport (%), X7 – COVID-19 Positive Rate, X8 - Testing site Density, X9 - Transit Road Density, X10 – Non-transit Road Density, X11 - Stop density)</a:t>
            </a:r>
          </a:p>
        </p:txBody>
      </p:sp>
      <p:sp>
        <p:nvSpPr>
          <p:cNvPr id="16" name="文本框 15">
            <a:extLst>
              <a:ext uri="{FF2B5EF4-FFF2-40B4-BE49-F238E27FC236}">
                <a16:creationId xmlns:a16="http://schemas.microsoft.com/office/drawing/2014/main" id="{E0D576B8-46F5-47B8-8546-118EE1CBAD6A}"/>
              </a:ext>
            </a:extLst>
          </p:cNvPr>
          <p:cNvSpPr txBox="1"/>
          <p:nvPr/>
        </p:nvSpPr>
        <p:spPr>
          <a:xfrm>
            <a:off x="714300" y="3714863"/>
            <a:ext cx="2723321" cy="523220"/>
          </a:xfrm>
          <a:prstGeom prst="rect">
            <a:avLst/>
          </a:prstGeom>
          <a:noFill/>
        </p:spPr>
        <p:txBody>
          <a:bodyPr wrap="square">
            <a:spAutoFit/>
          </a:bodyPr>
          <a:lstStyle/>
          <a:p>
            <a:pPr algn="ctr"/>
            <a:r>
              <a:rPr lang="en-US">
                <a:solidFill>
                  <a:schemeClr val="tx1"/>
                </a:solidFill>
              </a:rPr>
              <a:t>Table 1. factor detection results of influencing factors</a:t>
            </a:r>
          </a:p>
        </p:txBody>
      </p:sp>
    </p:spTree>
    <p:extLst>
      <p:ext uri="{BB962C8B-B14F-4D97-AF65-F5344CB8AC3E}">
        <p14:creationId xmlns:p14="http://schemas.microsoft.com/office/powerpoint/2010/main" val="329844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2179;p59">
            <a:extLst>
              <a:ext uri="{FF2B5EF4-FFF2-40B4-BE49-F238E27FC236}">
                <a16:creationId xmlns:a16="http://schemas.microsoft.com/office/drawing/2014/main" id="{ADA100B7-62AE-45CE-8ACA-A0A520A090ED}"/>
              </a:ext>
            </a:extLst>
          </p:cNvPr>
          <p:cNvGrpSpPr/>
          <p:nvPr/>
        </p:nvGrpSpPr>
        <p:grpSpPr>
          <a:xfrm>
            <a:off x="4983686" y="3118296"/>
            <a:ext cx="3214110" cy="1528028"/>
            <a:chOff x="-4588775" y="152400"/>
            <a:chExt cx="3095787" cy="1384446"/>
          </a:xfrm>
        </p:grpSpPr>
        <p:sp>
          <p:nvSpPr>
            <p:cNvPr id="131" name="Google Shape;2180;p59">
              <a:extLst>
                <a:ext uri="{FF2B5EF4-FFF2-40B4-BE49-F238E27FC236}">
                  <a16:creationId xmlns:a16="http://schemas.microsoft.com/office/drawing/2014/main" id="{19B06E66-B150-4048-B229-CF43884DEA79}"/>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81;p59">
              <a:extLst>
                <a:ext uri="{FF2B5EF4-FFF2-40B4-BE49-F238E27FC236}">
                  <a16:creationId xmlns:a16="http://schemas.microsoft.com/office/drawing/2014/main" id="{50852BB1-BBD3-404F-A60F-2AA64F75B71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82;p59">
              <a:extLst>
                <a:ext uri="{FF2B5EF4-FFF2-40B4-BE49-F238E27FC236}">
                  <a16:creationId xmlns:a16="http://schemas.microsoft.com/office/drawing/2014/main" id="{63293DEA-DDB0-40B2-9B90-F6C1C5B1E985}"/>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83;p59">
              <a:extLst>
                <a:ext uri="{FF2B5EF4-FFF2-40B4-BE49-F238E27FC236}">
                  <a16:creationId xmlns:a16="http://schemas.microsoft.com/office/drawing/2014/main" id="{63777BC5-0108-4F8D-9DD4-B7578ADF2D39}"/>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84;p59">
              <a:extLst>
                <a:ext uri="{FF2B5EF4-FFF2-40B4-BE49-F238E27FC236}">
                  <a16:creationId xmlns:a16="http://schemas.microsoft.com/office/drawing/2014/main" id="{2CE5FE75-19B2-4D0F-AF8F-7CDD1A4B002A}"/>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2185;p59">
            <a:extLst>
              <a:ext uri="{FF2B5EF4-FFF2-40B4-BE49-F238E27FC236}">
                <a16:creationId xmlns:a16="http://schemas.microsoft.com/office/drawing/2014/main" id="{3CF4D451-462C-48EC-AFC2-4C476DC6A241}"/>
              </a:ext>
            </a:extLst>
          </p:cNvPr>
          <p:cNvGrpSpPr/>
          <p:nvPr/>
        </p:nvGrpSpPr>
        <p:grpSpPr>
          <a:xfrm>
            <a:off x="4983686" y="1335821"/>
            <a:ext cx="3214110" cy="1528028"/>
            <a:chOff x="-4588775" y="152400"/>
            <a:chExt cx="3095787" cy="1384446"/>
          </a:xfrm>
        </p:grpSpPr>
        <p:sp>
          <p:nvSpPr>
            <p:cNvPr id="137" name="Google Shape;2186;p59">
              <a:extLst>
                <a:ext uri="{FF2B5EF4-FFF2-40B4-BE49-F238E27FC236}">
                  <a16:creationId xmlns:a16="http://schemas.microsoft.com/office/drawing/2014/main" id="{8F1EEE70-ED24-4120-961A-A59DFEE2F670}"/>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187;p59">
              <a:extLst>
                <a:ext uri="{FF2B5EF4-FFF2-40B4-BE49-F238E27FC236}">
                  <a16:creationId xmlns:a16="http://schemas.microsoft.com/office/drawing/2014/main" id="{B8D03D6C-3718-467F-9F04-3F168A85EFE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8;p59">
              <a:extLst>
                <a:ext uri="{FF2B5EF4-FFF2-40B4-BE49-F238E27FC236}">
                  <a16:creationId xmlns:a16="http://schemas.microsoft.com/office/drawing/2014/main" id="{F3478F73-0D20-4249-82EC-211A692D95C7}"/>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9;p59">
              <a:extLst>
                <a:ext uri="{FF2B5EF4-FFF2-40B4-BE49-F238E27FC236}">
                  <a16:creationId xmlns:a16="http://schemas.microsoft.com/office/drawing/2014/main" id="{3D9B8ED4-DB2B-48C6-A197-FE95A5964E3A}"/>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90;p59">
              <a:extLst>
                <a:ext uri="{FF2B5EF4-FFF2-40B4-BE49-F238E27FC236}">
                  <a16:creationId xmlns:a16="http://schemas.microsoft.com/office/drawing/2014/main" id="{A2CC4A2B-3AE4-4DAF-8D95-C242AA8381D2}"/>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2191;p59">
            <a:extLst>
              <a:ext uri="{FF2B5EF4-FFF2-40B4-BE49-F238E27FC236}">
                <a16:creationId xmlns:a16="http://schemas.microsoft.com/office/drawing/2014/main" id="{52C962E8-763F-4263-9D0C-0A2EB3C0C1DD}"/>
              </a:ext>
            </a:extLst>
          </p:cNvPr>
          <p:cNvGrpSpPr/>
          <p:nvPr/>
        </p:nvGrpSpPr>
        <p:grpSpPr>
          <a:xfrm>
            <a:off x="873699" y="3118296"/>
            <a:ext cx="3214110" cy="1528028"/>
            <a:chOff x="-4588775" y="152400"/>
            <a:chExt cx="3095787" cy="1384446"/>
          </a:xfrm>
        </p:grpSpPr>
        <p:sp>
          <p:nvSpPr>
            <p:cNvPr id="143" name="Google Shape;2192;p59">
              <a:extLst>
                <a:ext uri="{FF2B5EF4-FFF2-40B4-BE49-F238E27FC236}">
                  <a16:creationId xmlns:a16="http://schemas.microsoft.com/office/drawing/2014/main" id="{20B4F372-7F37-484A-9529-5DDFA0966FC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193;p59">
              <a:extLst>
                <a:ext uri="{FF2B5EF4-FFF2-40B4-BE49-F238E27FC236}">
                  <a16:creationId xmlns:a16="http://schemas.microsoft.com/office/drawing/2014/main" id="{16A50D99-9272-46FC-8AA1-DB66D756A221}"/>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194;p59">
              <a:extLst>
                <a:ext uri="{FF2B5EF4-FFF2-40B4-BE49-F238E27FC236}">
                  <a16:creationId xmlns:a16="http://schemas.microsoft.com/office/drawing/2014/main" id="{1C8EA4FD-6B8C-446D-99B7-DD3E344A2758}"/>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195;p59">
              <a:extLst>
                <a:ext uri="{FF2B5EF4-FFF2-40B4-BE49-F238E27FC236}">
                  <a16:creationId xmlns:a16="http://schemas.microsoft.com/office/drawing/2014/main" id="{8E006CD8-0195-4167-921E-B3751AC7DD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196;p59">
              <a:extLst>
                <a:ext uri="{FF2B5EF4-FFF2-40B4-BE49-F238E27FC236}">
                  <a16:creationId xmlns:a16="http://schemas.microsoft.com/office/drawing/2014/main" id="{C9778CD0-E837-4569-A1F3-AB3E5E4110E7}"/>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2197;p59">
            <a:extLst>
              <a:ext uri="{FF2B5EF4-FFF2-40B4-BE49-F238E27FC236}">
                <a16:creationId xmlns:a16="http://schemas.microsoft.com/office/drawing/2014/main" id="{EF39DB57-0B3D-455D-A7DF-0D4CD497E547}"/>
              </a:ext>
            </a:extLst>
          </p:cNvPr>
          <p:cNvGrpSpPr/>
          <p:nvPr/>
        </p:nvGrpSpPr>
        <p:grpSpPr>
          <a:xfrm>
            <a:off x="873699" y="1335821"/>
            <a:ext cx="3214110" cy="1528028"/>
            <a:chOff x="-4588775" y="152400"/>
            <a:chExt cx="3095787" cy="1384446"/>
          </a:xfrm>
        </p:grpSpPr>
        <p:sp>
          <p:nvSpPr>
            <p:cNvPr id="149" name="Google Shape;2198;p59">
              <a:extLst>
                <a:ext uri="{FF2B5EF4-FFF2-40B4-BE49-F238E27FC236}">
                  <a16:creationId xmlns:a16="http://schemas.microsoft.com/office/drawing/2014/main" id="{BCD9940B-DE2A-4C31-BBDD-75B1867512D8}"/>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199;p59">
              <a:extLst>
                <a:ext uri="{FF2B5EF4-FFF2-40B4-BE49-F238E27FC236}">
                  <a16:creationId xmlns:a16="http://schemas.microsoft.com/office/drawing/2014/main" id="{1EA20EA8-B45E-4E1F-BC87-65A225C51B55}"/>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00;p59">
              <a:extLst>
                <a:ext uri="{FF2B5EF4-FFF2-40B4-BE49-F238E27FC236}">
                  <a16:creationId xmlns:a16="http://schemas.microsoft.com/office/drawing/2014/main" id="{C76915CB-A86D-4F19-811C-5597CEEC77F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01;p59">
              <a:extLst>
                <a:ext uri="{FF2B5EF4-FFF2-40B4-BE49-F238E27FC236}">
                  <a16:creationId xmlns:a16="http://schemas.microsoft.com/office/drawing/2014/main" id="{96473BF0-3D57-4811-AFAF-A7E57C3D5008}"/>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02;p59">
              <a:extLst>
                <a:ext uri="{FF2B5EF4-FFF2-40B4-BE49-F238E27FC236}">
                  <a16:creationId xmlns:a16="http://schemas.microsoft.com/office/drawing/2014/main" id="{A0A0F267-6C5A-40D2-A511-068843CC43DB}"/>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2205;p59">
            <a:extLst>
              <a:ext uri="{FF2B5EF4-FFF2-40B4-BE49-F238E27FC236}">
                <a16:creationId xmlns:a16="http://schemas.microsoft.com/office/drawing/2014/main" id="{2CEFDA04-3A77-4AF7-A8F3-60DE719804BA}"/>
              </a:ext>
            </a:extLst>
          </p:cNvPr>
          <p:cNvSpPr txBox="1">
            <a:spLocks noGrp="1"/>
          </p:cNvSpPr>
          <p:nvPr>
            <p:ph type="subTitle" idx="1"/>
          </p:nvPr>
        </p:nvSpPr>
        <p:spPr>
          <a:xfrm>
            <a:off x="1283235" y="1673500"/>
            <a:ext cx="2654958" cy="841028"/>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sz="1050">
                <a:solidFill>
                  <a:schemeClr val="tx1"/>
                </a:solidFill>
              </a:rPr>
              <a:t>Accessibility to testing sites was found to be heterogeneous across NYC and among different travel modes.</a:t>
            </a:r>
          </a:p>
        </p:txBody>
      </p:sp>
      <p:sp>
        <p:nvSpPr>
          <p:cNvPr id="162" name="标题 1">
            <a:extLst>
              <a:ext uri="{FF2B5EF4-FFF2-40B4-BE49-F238E27FC236}">
                <a16:creationId xmlns:a16="http://schemas.microsoft.com/office/drawing/2014/main" id="{C8A00771-D5D5-4E3E-8F8E-8A7E5FC3886F}"/>
              </a:ext>
            </a:extLst>
          </p:cNvPr>
          <p:cNvSpPr>
            <a:spLocks noGrp="1"/>
          </p:cNvSpPr>
          <p:nvPr>
            <p:ph type="title"/>
          </p:nvPr>
        </p:nvSpPr>
        <p:spPr>
          <a:xfrm>
            <a:off x="714300" y="549600"/>
            <a:ext cx="7715400" cy="468000"/>
          </a:xfrm>
        </p:spPr>
        <p:txBody>
          <a:bodyPr/>
          <a:lstStyle/>
          <a:p>
            <a:r>
              <a:rPr lang="en-US"/>
              <a:t>Summary </a:t>
            </a:r>
          </a:p>
        </p:txBody>
      </p:sp>
      <p:sp>
        <p:nvSpPr>
          <p:cNvPr id="6" name="文本框 5">
            <a:extLst>
              <a:ext uri="{FF2B5EF4-FFF2-40B4-BE49-F238E27FC236}">
                <a16:creationId xmlns:a16="http://schemas.microsoft.com/office/drawing/2014/main" id="{87AF0B3B-D0A7-4430-8687-62D2250B8E45}"/>
              </a:ext>
            </a:extLst>
          </p:cNvPr>
          <p:cNvSpPr txBox="1"/>
          <p:nvPr/>
        </p:nvSpPr>
        <p:spPr>
          <a:xfrm>
            <a:off x="1542907" y="2435079"/>
            <a:ext cx="2344484" cy="307777"/>
          </a:xfrm>
          <a:prstGeom prst="rect">
            <a:avLst/>
          </a:prstGeom>
          <a:noFill/>
        </p:spPr>
        <p:txBody>
          <a:bodyPr wrap="square" rtlCol="0">
            <a:spAutoFit/>
          </a:bodyPr>
          <a:lstStyle/>
          <a:p>
            <a:r>
              <a:rPr lang="en-US" b="1">
                <a:solidFill>
                  <a:schemeClr val="tx1"/>
                </a:solidFill>
              </a:rPr>
              <a:t>Spatial accessibility</a:t>
            </a:r>
          </a:p>
        </p:txBody>
      </p:sp>
      <p:sp>
        <p:nvSpPr>
          <p:cNvPr id="164" name="Google Shape;2205;p59">
            <a:extLst>
              <a:ext uri="{FF2B5EF4-FFF2-40B4-BE49-F238E27FC236}">
                <a16:creationId xmlns:a16="http://schemas.microsoft.com/office/drawing/2014/main" id="{30453467-8FD7-476F-BC4C-A5E817BB6A6B}"/>
              </a:ext>
            </a:extLst>
          </p:cNvPr>
          <p:cNvSpPr txBox="1">
            <a:spLocks/>
          </p:cNvSpPr>
          <p:nvPr/>
        </p:nvSpPr>
        <p:spPr>
          <a:xfrm>
            <a:off x="5247614" y="1601018"/>
            <a:ext cx="2654958" cy="841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400"/>
              <a:buFont typeface="Montserrat"/>
              <a:buAutoNum type="arabicPeriod"/>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9pPr>
          </a:lstStyle>
          <a:p>
            <a:pPr marL="0" indent="0">
              <a:spcAft>
                <a:spcPts val="1200"/>
              </a:spcAft>
              <a:buFont typeface="Montserrat"/>
              <a:buNone/>
            </a:pPr>
            <a:r>
              <a:rPr lang="en-US" sz="1050">
                <a:solidFill>
                  <a:schemeClr val="tx1"/>
                </a:solidFill>
              </a:rPr>
              <a:t>COVID-19 positive rate, population density and the testing sites density were strong indicators in affecting the spatial accessibility. </a:t>
            </a:r>
          </a:p>
        </p:txBody>
      </p:sp>
      <p:sp>
        <p:nvSpPr>
          <p:cNvPr id="165" name="文本框 164">
            <a:extLst>
              <a:ext uri="{FF2B5EF4-FFF2-40B4-BE49-F238E27FC236}">
                <a16:creationId xmlns:a16="http://schemas.microsoft.com/office/drawing/2014/main" id="{0ED3A8EF-6F4B-4C03-A9FD-F6F0A43A8CC5}"/>
              </a:ext>
            </a:extLst>
          </p:cNvPr>
          <p:cNvSpPr txBox="1"/>
          <p:nvPr/>
        </p:nvSpPr>
        <p:spPr>
          <a:xfrm>
            <a:off x="5483053" y="2412296"/>
            <a:ext cx="2344484" cy="307777"/>
          </a:xfrm>
          <a:prstGeom prst="rect">
            <a:avLst/>
          </a:prstGeom>
          <a:noFill/>
        </p:spPr>
        <p:txBody>
          <a:bodyPr wrap="square" rtlCol="0">
            <a:spAutoFit/>
          </a:bodyPr>
          <a:lstStyle/>
          <a:p>
            <a:r>
              <a:rPr lang="en-US" b="1">
                <a:solidFill>
                  <a:schemeClr val="tx1"/>
                </a:solidFill>
              </a:rPr>
              <a:t>Influencing factors</a:t>
            </a:r>
          </a:p>
        </p:txBody>
      </p:sp>
      <p:sp>
        <p:nvSpPr>
          <p:cNvPr id="166" name="Google Shape;2205;p59">
            <a:extLst>
              <a:ext uri="{FF2B5EF4-FFF2-40B4-BE49-F238E27FC236}">
                <a16:creationId xmlns:a16="http://schemas.microsoft.com/office/drawing/2014/main" id="{81135841-157B-468E-B446-11ED3F9E9B05}"/>
              </a:ext>
            </a:extLst>
          </p:cNvPr>
          <p:cNvSpPr txBox="1">
            <a:spLocks/>
          </p:cNvSpPr>
          <p:nvPr/>
        </p:nvSpPr>
        <p:spPr>
          <a:xfrm>
            <a:off x="1276610" y="3376405"/>
            <a:ext cx="2654958" cy="841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400"/>
              <a:buFont typeface="Montserrat"/>
              <a:buAutoNum type="arabicPeriod"/>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9pPr>
          </a:lstStyle>
          <a:p>
            <a:pPr marL="0" indent="0">
              <a:spcAft>
                <a:spcPts val="1200"/>
              </a:spcAft>
              <a:buFont typeface="Montserrat"/>
              <a:buNone/>
            </a:pPr>
            <a:r>
              <a:rPr lang="en-US" sz="1050">
                <a:solidFill>
                  <a:schemeClr val="tx1"/>
                </a:solidFill>
              </a:rPr>
              <a:t>Expand the testing sites capacity, build new transit routes, provide visiting health care programs in areas with low accessibility.</a:t>
            </a:r>
          </a:p>
        </p:txBody>
      </p:sp>
      <p:sp>
        <p:nvSpPr>
          <p:cNvPr id="167" name="文本框 166">
            <a:extLst>
              <a:ext uri="{FF2B5EF4-FFF2-40B4-BE49-F238E27FC236}">
                <a16:creationId xmlns:a16="http://schemas.microsoft.com/office/drawing/2014/main" id="{014144C0-9CEC-42EF-815D-9201C58097D3}"/>
              </a:ext>
            </a:extLst>
          </p:cNvPr>
          <p:cNvSpPr txBox="1"/>
          <p:nvPr/>
        </p:nvSpPr>
        <p:spPr>
          <a:xfrm>
            <a:off x="1607843" y="4225449"/>
            <a:ext cx="2344484" cy="307777"/>
          </a:xfrm>
          <a:prstGeom prst="rect">
            <a:avLst/>
          </a:prstGeom>
          <a:noFill/>
        </p:spPr>
        <p:txBody>
          <a:bodyPr wrap="square" rtlCol="0">
            <a:spAutoFit/>
          </a:bodyPr>
          <a:lstStyle/>
          <a:p>
            <a:r>
              <a:rPr lang="en-US" b="1">
                <a:solidFill>
                  <a:schemeClr val="tx1"/>
                </a:solidFill>
              </a:rPr>
              <a:t>R</a:t>
            </a:r>
            <a:r>
              <a:rPr lang="en-US" altLang="zh-CN" b="1">
                <a:solidFill>
                  <a:schemeClr val="tx1"/>
                </a:solidFill>
              </a:rPr>
              <a:t>ecommendation</a:t>
            </a:r>
            <a:endParaRPr lang="en-US" b="1">
              <a:solidFill>
                <a:schemeClr val="tx1"/>
              </a:solidFill>
            </a:endParaRPr>
          </a:p>
        </p:txBody>
      </p:sp>
      <p:sp>
        <p:nvSpPr>
          <p:cNvPr id="168" name="文本框 167">
            <a:extLst>
              <a:ext uri="{FF2B5EF4-FFF2-40B4-BE49-F238E27FC236}">
                <a16:creationId xmlns:a16="http://schemas.microsoft.com/office/drawing/2014/main" id="{1C1E0E1F-23F8-44CF-9686-157266C17FB2}"/>
              </a:ext>
            </a:extLst>
          </p:cNvPr>
          <p:cNvSpPr txBox="1"/>
          <p:nvPr/>
        </p:nvSpPr>
        <p:spPr>
          <a:xfrm>
            <a:off x="5612159" y="4217433"/>
            <a:ext cx="2344484" cy="307777"/>
          </a:xfrm>
          <a:prstGeom prst="rect">
            <a:avLst/>
          </a:prstGeom>
          <a:noFill/>
        </p:spPr>
        <p:txBody>
          <a:bodyPr wrap="square" rtlCol="0">
            <a:spAutoFit/>
          </a:bodyPr>
          <a:lstStyle/>
          <a:p>
            <a:r>
              <a:rPr lang="en-US" b="1">
                <a:solidFill>
                  <a:schemeClr val="tx1"/>
                </a:solidFill>
              </a:rPr>
              <a:t>Future work</a:t>
            </a:r>
          </a:p>
        </p:txBody>
      </p:sp>
      <p:sp>
        <p:nvSpPr>
          <p:cNvPr id="169" name="Google Shape;2205;p59">
            <a:extLst>
              <a:ext uri="{FF2B5EF4-FFF2-40B4-BE49-F238E27FC236}">
                <a16:creationId xmlns:a16="http://schemas.microsoft.com/office/drawing/2014/main" id="{3A15F085-4641-490B-9DD1-39C5A746A53D}"/>
              </a:ext>
            </a:extLst>
          </p:cNvPr>
          <p:cNvSpPr txBox="1">
            <a:spLocks/>
          </p:cNvSpPr>
          <p:nvPr/>
        </p:nvSpPr>
        <p:spPr>
          <a:xfrm>
            <a:off x="5235165" y="3384421"/>
            <a:ext cx="2821079" cy="841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400"/>
              <a:buFont typeface="Montserrat"/>
              <a:buAutoNum type="arabicPeriod"/>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9pPr>
          </a:lstStyle>
          <a:p>
            <a:pPr marL="0" indent="0">
              <a:spcAft>
                <a:spcPts val="1200"/>
              </a:spcAft>
              <a:buFont typeface="Montserrat"/>
              <a:buNone/>
            </a:pPr>
            <a:r>
              <a:rPr lang="en-US" sz="1050">
                <a:solidFill>
                  <a:schemeClr val="tx1"/>
                </a:solidFill>
              </a:rPr>
              <a:t>The peak and off-peak driving speed, the bus and subway time schedule, should be incorporated in building a more accurate multimodal network.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5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4000"/>
            </a:br>
            <a:br>
              <a:rPr lang="en" sz="4000"/>
            </a:br>
            <a:r>
              <a:rPr lang="en" sz="4000"/>
              <a:t>            </a:t>
            </a:r>
            <a:br>
              <a:rPr lang="en" sz="4000"/>
            </a:br>
            <a:r>
              <a:rPr lang="en" sz="4000"/>
              <a:t>            </a:t>
            </a:r>
            <a:r>
              <a:rPr lang="en" sz="4400">
                <a:latin typeface="+mj-lt"/>
              </a:rPr>
              <a:t>Thanks!</a:t>
            </a:r>
            <a:br>
              <a:rPr lang="en" sz="4400">
                <a:latin typeface="+mj-lt"/>
              </a:rPr>
            </a:br>
            <a:r>
              <a:rPr lang="en" sz="4400">
                <a:latin typeface="+mj-lt"/>
              </a:rPr>
              <a:t>             Q&amp;A</a:t>
            </a:r>
            <a:endParaRPr sz="4400">
              <a:latin typeface="+mj-lt"/>
            </a:endParaRPr>
          </a:p>
        </p:txBody>
      </p:sp>
      <p:grpSp>
        <p:nvGrpSpPr>
          <p:cNvPr id="2095" name="Google Shape;2095;p57"/>
          <p:cNvGrpSpPr/>
          <p:nvPr/>
        </p:nvGrpSpPr>
        <p:grpSpPr>
          <a:xfrm>
            <a:off x="4984978" y="737179"/>
            <a:ext cx="3600672" cy="3697256"/>
            <a:chOff x="1100801" y="1385725"/>
            <a:chExt cx="3343821" cy="3218721"/>
          </a:xfrm>
        </p:grpSpPr>
        <p:sp>
          <p:nvSpPr>
            <p:cNvPr id="2096" name="Google Shape;2096;p57"/>
            <p:cNvSpPr/>
            <p:nvPr/>
          </p:nvSpPr>
          <p:spPr>
            <a:xfrm>
              <a:off x="3892199" y="3039957"/>
              <a:ext cx="329305" cy="1069291"/>
            </a:xfrm>
            <a:custGeom>
              <a:avLst/>
              <a:gdLst/>
              <a:ahLst/>
              <a:cxnLst/>
              <a:rect l="l" t="t" r="r" b="b"/>
              <a:pathLst>
                <a:path w="3464" h="11248" extrusionOk="0">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971103" y="3170482"/>
              <a:ext cx="147066" cy="938767"/>
            </a:xfrm>
            <a:custGeom>
              <a:avLst/>
              <a:gdLst/>
              <a:ahLst/>
              <a:cxnLst/>
              <a:rect l="l" t="t" r="r" b="b"/>
              <a:pathLst>
                <a:path w="1547" h="9875" extrusionOk="0">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4071777" y="3333709"/>
              <a:ext cx="372845" cy="775540"/>
            </a:xfrm>
            <a:custGeom>
              <a:avLst/>
              <a:gdLst/>
              <a:ahLst/>
              <a:cxnLst/>
              <a:rect l="l" t="t" r="r" b="b"/>
              <a:pathLst>
                <a:path w="3922" h="8158" extrusionOk="0">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4098966" y="3431721"/>
              <a:ext cx="263996" cy="677528"/>
            </a:xfrm>
            <a:custGeom>
              <a:avLst/>
              <a:gdLst/>
              <a:ahLst/>
              <a:cxnLst/>
              <a:rect l="l" t="t" r="r" b="b"/>
              <a:pathLst>
                <a:path w="2777" h="7127" extrusionOk="0">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685432" y="3499693"/>
              <a:ext cx="378264" cy="609557"/>
            </a:xfrm>
            <a:custGeom>
              <a:avLst/>
              <a:gdLst/>
              <a:ahLst/>
              <a:cxnLst/>
              <a:rect l="l" t="t" r="r" b="b"/>
              <a:pathLst>
                <a:path w="3979" h="6412" extrusionOk="0">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758918" y="3586773"/>
              <a:ext cx="272171" cy="525234"/>
            </a:xfrm>
            <a:custGeom>
              <a:avLst/>
              <a:gdLst/>
              <a:ahLst/>
              <a:cxnLst/>
              <a:rect l="l" t="t" r="r" b="b"/>
              <a:pathLst>
                <a:path w="2863" h="5525" extrusionOk="0">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862349" y="4022077"/>
              <a:ext cx="361912" cy="114363"/>
            </a:xfrm>
            <a:custGeom>
              <a:avLst/>
              <a:gdLst/>
              <a:ahLst/>
              <a:cxnLst/>
              <a:rect l="l" t="t" r="r" b="b"/>
              <a:pathLst>
                <a:path w="3807" h="1203" extrusionOk="0">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881362" y="4087387"/>
              <a:ext cx="323886" cy="225874"/>
            </a:xfrm>
            <a:custGeom>
              <a:avLst/>
              <a:gdLst/>
              <a:ahLst/>
              <a:cxnLst/>
              <a:rect l="l" t="t" r="r" b="b"/>
              <a:pathLst>
                <a:path w="3407" h="2376" extrusionOk="0">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881362" y="4136346"/>
              <a:ext cx="323886" cy="98012"/>
            </a:xfrm>
            <a:custGeom>
              <a:avLst/>
              <a:gdLst/>
              <a:ahLst/>
              <a:cxnLst/>
              <a:rect l="l" t="t" r="r" b="b"/>
              <a:pathLst>
                <a:path w="3407" h="1031" extrusionOk="0">
                  <a:moveTo>
                    <a:pt x="0" y="1"/>
                  </a:moveTo>
                  <a:lnTo>
                    <a:pt x="86" y="401"/>
                  </a:lnTo>
                  <a:lnTo>
                    <a:pt x="3148" y="1031"/>
                  </a:lnTo>
                  <a:lnTo>
                    <a:pt x="34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1367459" y="2933769"/>
              <a:ext cx="100769" cy="122539"/>
            </a:xfrm>
            <a:custGeom>
              <a:avLst/>
              <a:gdLst/>
              <a:ahLst/>
              <a:cxnLst/>
              <a:rect l="l" t="t" r="r" b="b"/>
              <a:pathLst>
                <a:path w="1060" h="1289" extrusionOk="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1318501" y="2950120"/>
              <a:ext cx="138795" cy="117120"/>
            </a:xfrm>
            <a:custGeom>
              <a:avLst/>
              <a:gdLst/>
              <a:ahLst/>
              <a:cxnLst/>
              <a:rect l="l" t="t" r="r" b="b"/>
              <a:pathLst>
                <a:path w="1460" h="1232" extrusionOk="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4058183" y="2933769"/>
              <a:ext cx="103526" cy="122539"/>
            </a:xfrm>
            <a:custGeom>
              <a:avLst/>
              <a:gdLst/>
              <a:ahLst/>
              <a:cxnLst/>
              <a:rect l="l" t="t" r="r" b="b"/>
              <a:pathLst>
                <a:path w="1089" h="1289" extrusionOk="0">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4069115" y="2950120"/>
              <a:ext cx="138795" cy="117120"/>
            </a:xfrm>
            <a:custGeom>
              <a:avLst/>
              <a:gdLst/>
              <a:ahLst/>
              <a:cxnLst/>
              <a:rect l="l" t="t" r="r" b="b"/>
              <a:pathLst>
                <a:path w="1460" h="1232" extrusionOk="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2186350" y="1385725"/>
              <a:ext cx="1311517" cy="1662402"/>
            </a:xfrm>
            <a:custGeom>
              <a:avLst/>
              <a:gdLst/>
              <a:ahLst/>
              <a:cxnLst/>
              <a:rect l="l" t="t" r="r" b="b"/>
              <a:pathLst>
                <a:path w="13796" h="17487" extrusionOk="0">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1296731" y="2539343"/>
              <a:ext cx="1267882" cy="974036"/>
            </a:xfrm>
            <a:custGeom>
              <a:avLst/>
              <a:gdLst/>
              <a:ahLst/>
              <a:cxnLst/>
              <a:rect l="l" t="t" r="r" b="b"/>
              <a:pathLst>
                <a:path w="13337" h="10246" extrusionOk="0">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2972634" y="2536586"/>
              <a:ext cx="1265220" cy="976793"/>
            </a:xfrm>
            <a:custGeom>
              <a:avLst/>
              <a:gdLst/>
              <a:ahLst/>
              <a:cxnLst/>
              <a:rect l="l" t="t" r="r" b="b"/>
              <a:pathLst>
                <a:path w="13309" h="10275" extrusionOk="0">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1745628" y="3790783"/>
              <a:ext cx="2045989" cy="506221"/>
            </a:xfrm>
            <a:custGeom>
              <a:avLst/>
              <a:gdLst/>
              <a:ahLst/>
              <a:cxnLst/>
              <a:rect l="l" t="t" r="r" b="b"/>
              <a:pathLst>
                <a:path w="21522" h="5325" extrusionOk="0">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214765" y="4269627"/>
              <a:ext cx="514302" cy="332062"/>
            </a:xfrm>
            <a:custGeom>
              <a:avLst/>
              <a:gdLst/>
              <a:ahLst/>
              <a:cxnLst/>
              <a:rect l="l" t="t" r="r" b="b"/>
              <a:pathLst>
                <a:path w="5410" h="3493" extrusionOk="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2371347" y="2503979"/>
              <a:ext cx="797310" cy="1373974"/>
            </a:xfrm>
            <a:custGeom>
              <a:avLst/>
              <a:gdLst/>
              <a:ahLst/>
              <a:cxnLst/>
              <a:rect l="l" t="t" r="r" b="b"/>
              <a:pathLst>
                <a:path w="8387" h="14453" extrusionOk="0">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1533348" y="3730987"/>
              <a:ext cx="1801197" cy="759189"/>
            </a:xfrm>
            <a:custGeom>
              <a:avLst/>
              <a:gdLst/>
              <a:ahLst/>
              <a:cxnLst/>
              <a:rect l="l" t="t" r="r" b="b"/>
              <a:pathLst>
                <a:path w="18947" h="7986" extrusionOk="0">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2638005" y="4190818"/>
              <a:ext cx="674771" cy="288427"/>
            </a:xfrm>
            <a:custGeom>
              <a:avLst/>
              <a:gdLst/>
              <a:ahLst/>
              <a:cxnLst/>
              <a:rect l="l" t="t" r="r" b="b"/>
              <a:pathLst>
                <a:path w="7098" h="3034" extrusionOk="0">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3119510" y="4283317"/>
              <a:ext cx="215037" cy="209523"/>
            </a:xfrm>
            <a:custGeom>
              <a:avLst/>
              <a:gdLst/>
              <a:ahLst/>
              <a:cxnLst/>
              <a:rect l="l" t="t" r="r" b="b"/>
              <a:pathLst>
                <a:path w="2262" h="2204" extrusionOk="0">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3119510" y="4283317"/>
              <a:ext cx="89931" cy="185092"/>
            </a:xfrm>
            <a:custGeom>
              <a:avLst/>
              <a:gdLst/>
              <a:ahLst/>
              <a:cxnLst/>
              <a:rect l="l" t="t" r="r" b="b"/>
              <a:pathLst>
                <a:path w="946" h="1947" extrusionOk="0">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3310020" y="4334937"/>
              <a:ext cx="272171" cy="187848"/>
            </a:xfrm>
            <a:custGeom>
              <a:avLst/>
              <a:gdLst/>
              <a:ahLst/>
              <a:cxnLst/>
              <a:rect l="l" t="t" r="r" b="b"/>
              <a:pathLst>
                <a:path w="2863" h="1976" extrusionOk="0">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3214765" y="4272384"/>
              <a:ext cx="511640" cy="332062"/>
            </a:xfrm>
            <a:custGeom>
              <a:avLst/>
              <a:gdLst/>
              <a:ahLst/>
              <a:cxnLst/>
              <a:rect l="l" t="t" r="r" b="b"/>
              <a:pathLst>
                <a:path w="5382" h="3493" extrusionOk="0">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1810938" y="4269627"/>
              <a:ext cx="511545" cy="332062"/>
            </a:xfrm>
            <a:custGeom>
              <a:avLst/>
              <a:gdLst/>
              <a:ahLst/>
              <a:cxnLst/>
              <a:rect l="l" t="t" r="r" b="b"/>
              <a:pathLst>
                <a:path w="5381" h="3493" extrusionOk="0">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202701" y="3730987"/>
              <a:ext cx="1801197" cy="759189"/>
            </a:xfrm>
            <a:custGeom>
              <a:avLst/>
              <a:gdLst/>
              <a:ahLst/>
              <a:cxnLst/>
              <a:rect l="l" t="t" r="r" b="b"/>
              <a:pathLst>
                <a:path w="18947" h="7986" extrusionOk="0">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2202701" y="4283317"/>
              <a:ext cx="215037" cy="209523"/>
            </a:xfrm>
            <a:custGeom>
              <a:avLst/>
              <a:gdLst/>
              <a:ahLst/>
              <a:cxnLst/>
              <a:rect l="l" t="t" r="r" b="b"/>
              <a:pathLst>
                <a:path w="2262" h="2204" extrusionOk="0">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2325145" y="4283317"/>
              <a:ext cx="92593" cy="185092"/>
            </a:xfrm>
            <a:custGeom>
              <a:avLst/>
              <a:gdLst/>
              <a:ahLst/>
              <a:cxnLst/>
              <a:rect l="l" t="t" r="r" b="b"/>
              <a:pathLst>
                <a:path w="974" h="1947" extrusionOk="0">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1955057" y="4334937"/>
              <a:ext cx="269509" cy="190605"/>
            </a:xfrm>
            <a:custGeom>
              <a:avLst/>
              <a:gdLst/>
              <a:ahLst/>
              <a:cxnLst/>
              <a:rect l="l" t="t" r="r" b="b"/>
              <a:pathLst>
                <a:path w="2835" h="2005" extrusionOk="0">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1810938" y="4272384"/>
              <a:ext cx="508788" cy="332062"/>
            </a:xfrm>
            <a:custGeom>
              <a:avLst/>
              <a:gdLst/>
              <a:ahLst/>
              <a:cxnLst/>
              <a:rect l="l" t="t" r="r" b="b"/>
              <a:pathLst>
                <a:path w="5352" h="3493" extrusionOk="0">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2374104" y="4147278"/>
              <a:ext cx="394615" cy="133376"/>
            </a:xfrm>
            <a:custGeom>
              <a:avLst/>
              <a:gdLst/>
              <a:ahLst/>
              <a:cxnLst/>
              <a:rect l="l" t="t" r="r" b="b"/>
              <a:pathLst>
                <a:path w="4151" h="1403" fill="none" extrusionOk="0">
                  <a:moveTo>
                    <a:pt x="4150" y="0"/>
                  </a:moveTo>
                  <a:lnTo>
                    <a:pt x="0" y="1402"/>
                  </a:lnTo>
                </a:path>
              </a:pathLst>
            </a:custGeom>
            <a:noFill/>
            <a:ln w="12875"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657018" y="2308049"/>
              <a:ext cx="223213" cy="342899"/>
            </a:xfrm>
            <a:custGeom>
              <a:avLst/>
              <a:gdLst/>
              <a:ahLst/>
              <a:cxnLst/>
              <a:rect l="l" t="t" r="r" b="b"/>
              <a:pathLst>
                <a:path w="2348" h="3607" extrusionOk="0">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2904662" y="2084931"/>
              <a:ext cx="204105" cy="166079"/>
            </a:xfrm>
            <a:custGeom>
              <a:avLst/>
              <a:gdLst/>
              <a:ahLst/>
              <a:cxnLst/>
              <a:rect l="l" t="t" r="r" b="b"/>
              <a:pathLst>
                <a:path w="2147" h="1747" extrusionOk="0">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2423062" y="2082269"/>
              <a:ext cx="206861" cy="168740"/>
            </a:xfrm>
            <a:custGeom>
              <a:avLst/>
              <a:gdLst/>
              <a:ahLst/>
              <a:cxnLst/>
              <a:rect l="l" t="t" r="r" b="b"/>
              <a:pathLst>
                <a:path w="2176" h="1775" extrusionOk="0">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2510142" y="1712179"/>
              <a:ext cx="514302" cy="751013"/>
            </a:xfrm>
            <a:custGeom>
              <a:avLst/>
              <a:gdLst/>
              <a:ahLst/>
              <a:cxnLst/>
              <a:rect l="l" t="t" r="r" b="b"/>
              <a:pathLst>
                <a:path w="5410" h="7900" extrusionOk="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877379" y="2207375"/>
              <a:ext cx="73580" cy="87175"/>
            </a:xfrm>
            <a:custGeom>
              <a:avLst/>
              <a:gdLst/>
              <a:ahLst/>
              <a:cxnLst/>
              <a:rect l="l" t="t" r="r" b="b"/>
              <a:pathLst>
                <a:path w="774" h="917" extrusionOk="0">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569938" y="2215550"/>
              <a:ext cx="84513" cy="84418"/>
            </a:xfrm>
            <a:custGeom>
              <a:avLst/>
              <a:gdLst/>
              <a:ahLst/>
              <a:cxnLst/>
              <a:rect l="l" t="t" r="r" b="b"/>
              <a:pathLst>
                <a:path w="889" h="888" extrusionOk="0">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597222" y="2049566"/>
              <a:ext cx="106188" cy="40878"/>
            </a:xfrm>
            <a:custGeom>
              <a:avLst/>
              <a:gdLst/>
              <a:ahLst/>
              <a:cxnLst/>
              <a:rect l="l" t="t" r="r" b="b"/>
              <a:pathLst>
                <a:path w="1117" h="430" extrusionOk="0">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847528" y="2052323"/>
              <a:ext cx="103431" cy="40878"/>
            </a:xfrm>
            <a:custGeom>
              <a:avLst/>
              <a:gdLst/>
              <a:ahLst/>
              <a:cxnLst/>
              <a:rect l="l" t="t" r="r" b="b"/>
              <a:pathLst>
                <a:path w="1088" h="430" extrusionOk="0">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708733" y="2264509"/>
              <a:ext cx="133376" cy="81756"/>
            </a:xfrm>
            <a:custGeom>
              <a:avLst/>
              <a:gdLst/>
              <a:ahLst/>
              <a:cxnLst/>
              <a:rect l="l" t="t" r="r" b="b"/>
              <a:pathLst>
                <a:path w="1403" h="860" extrusionOk="0">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733260" y="2305292"/>
              <a:ext cx="76242" cy="35459"/>
            </a:xfrm>
            <a:custGeom>
              <a:avLst/>
              <a:gdLst/>
              <a:ahLst/>
              <a:cxnLst/>
              <a:rect l="l" t="t" r="r" b="b"/>
              <a:pathLst>
                <a:path w="802" h="373" extrusionOk="0">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722328" y="2264509"/>
              <a:ext cx="106188" cy="30041"/>
            </a:xfrm>
            <a:custGeom>
              <a:avLst/>
              <a:gdLst/>
              <a:ahLst/>
              <a:cxnLst/>
              <a:rect l="l" t="t" r="r" b="b"/>
              <a:pathLst>
                <a:path w="1117" h="316" extrusionOk="0">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746854" y="2161173"/>
              <a:ext cx="46297" cy="68067"/>
            </a:xfrm>
            <a:custGeom>
              <a:avLst/>
              <a:gdLst/>
              <a:ahLst/>
              <a:cxnLst/>
              <a:rect l="l" t="t" r="r" b="b"/>
              <a:pathLst>
                <a:path w="487" h="716" extrusionOk="0">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rgbClr val="F2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852947" y="2123052"/>
              <a:ext cx="95255" cy="51810"/>
            </a:xfrm>
            <a:custGeom>
              <a:avLst/>
              <a:gdLst/>
              <a:ahLst/>
              <a:cxnLst/>
              <a:rect l="l" t="t" r="r" b="b"/>
              <a:pathLst>
                <a:path w="1002" h="545" extrusionOk="0">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599884" y="2123052"/>
              <a:ext cx="95350" cy="51810"/>
            </a:xfrm>
            <a:custGeom>
              <a:avLst/>
              <a:gdLst/>
              <a:ahLst/>
              <a:cxnLst/>
              <a:rect l="l" t="t" r="r" b="b"/>
              <a:pathLst>
                <a:path w="1003" h="545" extrusionOk="0">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439414" y="1646965"/>
              <a:ext cx="612219" cy="478937"/>
            </a:xfrm>
            <a:custGeom>
              <a:avLst/>
              <a:gdLst/>
              <a:ahLst/>
              <a:cxnLst/>
              <a:rect l="l" t="t" r="r" b="b"/>
              <a:pathLst>
                <a:path w="6440" h="5038" extrusionOk="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1995935" y="3295683"/>
              <a:ext cx="1542715" cy="16351"/>
            </a:xfrm>
            <a:custGeom>
              <a:avLst/>
              <a:gdLst/>
              <a:ahLst/>
              <a:cxnLst/>
              <a:rect l="l" t="t" r="r" b="b"/>
              <a:pathLst>
                <a:path w="16228" h="172" fill="none" extrusionOk="0">
                  <a:moveTo>
                    <a:pt x="0" y="0"/>
                  </a:moveTo>
                  <a:lnTo>
                    <a:pt x="487" y="172"/>
                  </a:lnTo>
                  <a:moveTo>
                    <a:pt x="16227" y="0"/>
                  </a:moveTo>
                  <a:lnTo>
                    <a:pt x="15798" y="143"/>
                  </a:lnTo>
                </a:path>
              </a:pathLst>
            </a:custGeom>
            <a:noFill/>
            <a:ln w="6450"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501967" y="2811420"/>
              <a:ext cx="541490" cy="323791"/>
            </a:xfrm>
            <a:custGeom>
              <a:avLst/>
              <a:gdLst/>
              <a:ahLst/>
              <a:cxnLst/>
              <a:rect l="l" t="t" r="r" b="b"/>
              <a:pathLst>
                <a:path w="5696" h="3406" extrusionOk="0">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1680318" y="2468614"/>
              <a:ext cx="424465" cy="546909"/>
            </a:xfrm>
            <a:custGeom>
              <a:avLst/>
              <a:gdLst/>
              <a:ahLst/>
              <a:cxnLst/>
              <a:rect l="l" t="t" r="r" b="b"/>
              <a:pathLst>
                <a:path w="4465" h="5753" extrusionOk="0">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1680318" y="2468614"/>
              <a:ext cx="386439" cy="522382"/>
            </a:xfrm>
            <a:custGeom>
              <a:avLst/>
              <a:gdLst/>
              <a:ahLst/>
              <a:cxnLst/>
              <a:rect l="l" t="t" r="r" b="b"/>
              <a:pathLst>
                <a:path w="4065" h="5495" extrusionOk="0">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2017705" y="2433250"/>
              <a:ext cx="108849" cy="95255"/>
            </a:xfrm>
            <a:custGeom>
              <a:avLst/>
              <a:gdLst/>
              <a:ahLst/>
              <a:cxnLst/>
              <a:rect l="l" t="t" r="r" b="b"/>
              <a:pathLst>
                <a:path w="1145" h="1002" extrusionOk="0">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1887085" y="2525749"/>
              <a:ext cx="198686" cy="165983"/>
            </a:xfrm>
            <a:custGeom>
              <a:avLst/>
              <a:gdLst/>
              <a:ahLst/>
              <a:cxnLst/>
              <a:rect l="l" t="t" r="r" b="b"/>
              <a:pathLst>
                <a:path w="2090" h="1746" extrusionOk="0">
                  <a:moveTo>
                    <a:pt x="458" y="0"/>
                  </a:moveTo>
                  <a:lnTo>
                    <a:pt x="0" y="687"/>
                  </a:lnTo>
                  <a:lnTo>
                    <a:pt x="1632" y="1746"/>
                  </a:lnTo>
                  <a:lnTo>
                    <a:pt x="2090" y="1088"/>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1201475" y="2457682"/>
              <a:ext cx="307535" cy="157903"/>
            </a:xfrm>
            <a:custGeom>
              <a:avLst/>
              <a:gdLst/>
              <a:ahLst/>
              <a:cxnLst/>
              <a:rect l="l" t="t" r="r" b="b"/>
              <a:pathLst>
                <a:path w="3235" h="1661" extrusionOk="0">
                  <a:moveTo>
                    <a:pt x="3063" y="1"/>
                  </a:moveTo>
                  <a:lnTo>
                    <a:pt x="0" y="1174"/>
                  </a:lnTo>
                  <a:lnTo>
                    <a:pt x="201" y="1660"/>
                  </a:lnTo>
                  <a:lnTo>
                    <a:pt x="3234" y="487"/>
                  </a:lnTo>
                  <a:lnTo>
                    <a:pt x="3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1201475" y="2457682"/>
              <a:ext cx="299360" cy="130714"/>
            </a:xfrm>
            <a:custGeom>
              <a:avLst/>
              <a:gdLst/>
              <a:ahLst/>
              <a:cxnLst/>
              <a:rect l="l" t="t" r="r" b="b"/>
              <a:pathLst>
                <a:path w="3149" h="1375" extrusionOk="0">
                  <a:moveTo>
                    <a:pt x="3063" y="1"/>
                  </a:moveTo>
                  <a:lnTo>
                    <a:pt x="0" y="1174"/>
                  </a:lnTo>
                  <a:lnTo>
                    <a:pt x="86" y="1374"/>
                  </a:lnTo>
                  <a:lnTo>
                    <a:pt x="3149" y="201"/>
                  </a:lnTo>
                  <a:lnTo>
                    <a:pt x="3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1100801" y="2340656"/>
              <a:ext cx="506126" cy="394615"/>
            </a:xfrm>
            <a:custGeom>
              <a:avLst/>
              <a:gdLst/>
              <a:ahLst/>
              <a:cxnLst/>
              <a:rect l="l" t="t" r="r" b="b"/>
              <a:pathLst>
                <a:path w="5324" h="4151" extrusionOk="0">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1484389" y="2452263"/>
              <a:ext cx="119877" cy="179673"/>
            </a:xfrm>
            <a:custGeom>
              <a:avLst/>
              <a:gdLst/>
              <a:ahLst/>
              <a:cxnLst/>
              <a:rect l="l" t="t" r="r" b="b"/>
              <a:pathLst>
                <a:path w="1261" h="1890" extrusionOk="0">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1127990" y="2626328"/>
              <a:ext cx="168835" cy="141647"/>
            </a:xfrm>
            <a:custGeom>
              <a:avLst/>
              <a:gdLst/>
              <a:ahLst/>
              <a:cxnLst/>
              <a:rect l="l" t="t" r="r" b="b"/>
              <a:pathLst>
                <a:path w="1776" h="1490" extrusionOk="0">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1100801" y="2531167"/>
              <a:ext cx="68067" cy="119782"/>
            </a:xfrm>
            <a:custGeom>
              <a:avLst/>
              <a:gdLst/>
              <a:ahLst/>
              <a:cxnLst/>
              <a:rect l="l" t="t" r="r" b="b"/>
              <a:pathLst>
                <a:path w="716" h="1260" extrusionOk="0">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1517092" y="2370602"/>
              <a:ext cx="70823" cy="130714"/>
            </a:xfrm>
            <a:custGeom>
              <a:avLst/>
              <a:gdLst/>
              <a:ahLst/>
              <a:cxnLst/>
              <a:rect l="l" t="t" r="r" b="b"/>
              <a:pathLst>
                <a:path w="745" h="1375" extrusionOk="0">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4017400" y="2182943"/>
              <a:ext cx="46297" cy="160565"/>
            </a:xfrm>
            <a:custGeom>
              <a:avLst/>
              <a:gdLst/>
              <a:ahLst/>
              <a:cxnLst/>
              <a:rect l="l" t="t" r="r" b="b"/>
              <a:pathLst>
                <a:path w="487" h="1689" extrusionOk="0">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3892199" y="2199199"/>
              <a:ext cx="133471" cy="84418"/>
            </a:xfrm>
            <a:custGeom>
              <a:avLst/>
              <a:gdLst/>
              <a:ahLst/>
              <a:cxnLst/>
              <a:rect l="l" t="t" r="r" b="b"/>
              <a:pathLst>
                <a:path w="1404" h="888" extrusionOk="0">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4025576" y="2199199"/>
              <a:ext cx="133376" cy="84418"/>
            </a:xfrm>
            <a:custGeom>
              <a:avLst/>
              <a:gdLst/>
              <a:ahLst/>
              <a:cxnLst/>
              <a:rect l="l" t="t" r="r" b="b"/>
              <a:pathLst>
                <a:path w="1403" h="888" extrusionOk="0">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3786106" y="2253672"/>
              <a:ext cx="500707" cy="272171"/>
            </a:xfrm>
            <a:custGeom>
              <a:avLst/>
              <a:gdLst/>
              <a:ahLst/>
              <a:cxnLst/>
              <a:rect l="l" t="t" r="r" b="b"/>
              <a:pathLst>
                <a:path w="5267" h="2863" extrusionOk="0">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3881362" y="2264509"/>
              <a:ext cx="171497" cy="125296"/>
            </a:xfrm>
            <a:custGeom>
              <a:avLst/>
              <a:gdLst/>
              <a:ahLst/>
              <a:cxnLst/>
              <a:rect l="l" t="t" r="r" b="b"/>
              <a:pathLst>
                <a:path w="1804" h="1318" extrusionOk="0">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3310020" y="2414142"/>
              <a:ext cx="511545" cy="326548"/>
            </a:xfrm>
            <a:custGeom>
              <a:avLst/>
              <a:gdLst/>
              <a:ahLst/>
              <a:cxnLst/>
              <a:rect l="l" t="t" r="r" b="b"/>
              <a:pathLst>
                <a:path w="5381" h="3435" extrusionOk="0">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3386167" y="2476695"/>
              <a:ext cx="106188" cy="122539"/>
            </a:xfrm>
            <a:custGeom>
              <a:avLst/>
              <a:gdLst/>
              <a:ahLst/>
              <a:cxnLst/>
              <a:rect l="l" t="t" r="r" b="b"/>
              <a:pathLst>
                <a:path w="1117" h="1289" extrusionOk="0">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3573921" y="2452263"/>
              <a:ext cx="76242" cy="81661"/>
            </a:xfrm>
            <a:custGeom>
              <a:avLst/>
              <a:gdLst/>
              <a:ahLst/>
              <a:cxnLst/>
              <a:rect l="l" t="t" r="r" b="b"/>
              <a:pathLst>
                <a:path w="802" h="859" extrusionOk="0">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标题 4">
            <a:extLst>
              <a:ext uri="{FF2B5EF4-FFF2-40B4-BE49-F238E27FC236}">
                <a16:creationId xmlns:a16="http://schemas.microsoft.com/office/drawing/2014/main" id="{30AB0793-0505-4001-9F46-49634A9956BD}"/>
              </a:ext>
            </a:extLst>
          </p:cNvPr>
          <p:cNvSpPr>
            <a:spLocks noGrp="1"/>
          </p:cNvSpPr>
          <p:nvPr>
            <p:ph type="title" idx="2"/>
          </p:nvPr>
        </p:nvSpPr>
        <p:spPr/>
        <p:txBody>
          <a:bodyPr/>
          <a:lstStyle/>
          <a:p>
            <a:endParaRPr lang="en-US"/>
          </a:p>
        </p:txBody>
      </p:sp>
      <p:sp>
        <p:nvSpPr>
          <p:cNvPr id="7" name="副标题 6">
            <a:extLst>
              <a:ext uri="{FF2B5EF4-FFF2-40B4-BE49-F238E27FC236}">
                <a16:creationId xmlns:a16="http://schemas.microsoft.com/office/drawing/2014/main" id="{A75E5916-2BC6-4B6A-A488-8A4B867CABE0}"/>
              </a:ext>
            </a:extLst>
          </p:cNvPr>
          <p:cNvSpPr>
            <a:spLocks noGrp="1"/>
          </p:cNvSpPr>
          <p:nvPr>
            <p:ph type="subTitle" idx="1"/>
          </p:nvPr>
        </p:nvSpPr>
        <p:spPr/>
        <p:txBody>
          <a:bodyPr/>
          <a:lstStyle/>
          <a:p>
            <a:endParaRPr lang="en-US"/>
          </a:p>
        </p:txBody>
      </p:sp>
      <p:sp>
        <p:nvSpPr>
          <p:cNvPr id="9" name="标题 8">
            <a:extLst>
              <a:ext uri="{FF2B5EF4-FFF2-40B4-BE49-F238E27FC236}">
                <a16:creationId xmlns:a16="http://schemas.microsoft.com/office/drawing/2014/main" id="{BC8374DF-A3C4-4AED-8116-159EEC8F3F20}"/>
              </a:ext>
            </a:extLst>
          </p:cNvPr>
          <p:cNvSpPr>
            <a:spLocks noGrp="1"/>
          </p:cNvSpPr>
          <p:nvPr>
            <p:ph type="title" idx="3"/>
          </p:nvPr>
        </p:nvSpPr>
        <p:spPr/>
        <p:txBody>
          <a:bodyPr/>
          <a:lstStyle/>
          <a:p>
            <a:endParaRPr lang="en-US"/>
          </a:p>
        </p:txBody>
      </p:sp>
      <p:sp>
        <p:nvSpPr>
          <p:cNvPr id="11" name="副标题 10">
            <a:extLst>
              <a:ext uri="{FF2B5EF4-FFF2-40B4-BE49-F238E27FC236}">
                <a16:creationId xmlns:a16="http://schemas.microsoft.com/office/drawing/2014/main" id="{ACAA56B8-F637-458A-A5B1-919B7AD0F755}"/>
              </a:ext>
            </a:extLst>
          </p:cNvPr>
          <p:cNvSpPr>
            <a:spLocks noGrp="1"/>
          </p:cNvSpPr>
          <p:nvPr>
            <p:ph type="subTitle" idx="4"/>
          </p:nvPr>
        </p:nvSpPr>
        <p:spPr/>
        <p:txBody>
          <a:bodyPr/>
          <a:lstStyle/>
          <a:p>
            <a:endParaRPr lang="en-US"/>
          </a:p>
        </p:txBody>
      </p:sp>
      <p:sp>
        <p:nvSpPr>
          <p:cNvPr id="13" name="副标题 12">
            <a:extLst>
              <a:ext uri="{FF2B5EF4-FFF2-40B4-BE49-F238E27FC236}">
                <a16:creationId xmlns:a16="http://schemas.microsoft.com/office/drawing/2014/main" id="{C9E3D982-ED49-46BE-95BA-9CB2E592167F}"/>
              </a:ext>
            </a:extLst>
          </p:cNvPr>
          <p:cNvSpPr>
            <a:spLocks noGrp="1"/>
          </p:cNvSpPr>
          <p:nvPr>
            <p:ph type="subTitle" idx="6"/>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Background</a:t>
            </a:r>
            <a:endParaRPr>
              <a:latin typeface="+mj-lt"/>
            </a:endParaRPr>
          </a:p>
        </p:txBody>
      </p:sp>
      <p:pic>
        <p:nvPicPr>
          <p:cNvPr id="4" name="Picture 5">
            <a:extLst>
              <a:ext uri="{FF2B5EF4-FFF2-40B4-BE49-F238E27FC236}">
                <a16:creationId xmlns:a16="http://schemas.microsoft.com/office/drawing/2014/main" id="{5A0717EE-35E3-4771-8E39-D4481414F2FC}"/>
              </a:ext>
            </a:extLst>
          </p:cNvPr>
          <p:cNvPicPr>
            <a:picLocks noChangeAspect="1"/>
          </p:cNvPicPr>
          <p:nvPr/>
        </p:nvPicPr>
        <p:blipFill>
          <a:blip r:embed="rId3"/>
          <a:stretch>
            <a:fillRect/>
          </a:stretch>
        </p:blipFill>
        <p:spPr>
          <a:xfrm>
            <a:off x="804909" y="1271545"/>
            <a:ext cx="974434" cy="933561"/>
          </a:xfrm>
          <a:prstGeom prst="rect">
            <a:avLst/>
          </a:prstGeom>
        </p:spPr>
      </p:pic>
      <p:sp>
        <p:nvSpPr>
          <p:cNvPr id="5" name="Arrow: Right 9">
            <a:extLst>
              <a:ext uri="{FF2B5EF4-FFF2-40B4-BE49-F238E27FC236}">
                <a16:creationId xmlns:a16="http://schemas.microsoft.com/office/drawing/2014/main" id="{0B1DDD77-40D3-4D95-85F5-A883E37BDB5F}"/>
              </a:ext>
            </a:extLst>
          </p:cNvPr>
          <p:cNvSpPr/>
          <p:nvPr/>
        </p:nvSpPr>
        <p:spPr>
          <a:xfrm>
            <a:off x="2056427" y="1560754"/>
            <a:ext cx="472965" cy="35514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99EBD413-4075-4427-934F-C018886C8830}"/>
              </a:ext>
            </a:extLst>
          </p:cNvPr>
          <p:cNvPicPr>
            <a:picLocks noChangeAspect="1"/>
          </p:cNvPicPr>
          <p:nvPr/>
        </p:nvPicPr>
        <p:blipFill>
          <a:blip r:embed="rId4"/>
          <a:stretch>
            <a:fillRect/>
          </a:stretch>
        </p:blipFill>
        <p:spPr>
          <a:xfrm>
            <a:off x="2919840" y="1271545"/>
            <a:ext cx="1617898" cy="1506318"/>
          </a:xfrm>
          <a:prstGeom prst="rect">
            <a:avLst/>
          </a:prstGeom>
        </p:spPr>
      </p:pic>
      <p:pic>
        <p:nvPicPr>
          <p:cNvPr id="7" name="图片 6">
            <a:extLst>
              <a:ext uri="{FF2B5EF4-FFF2-40B4-BE49-F238E27FC236}">
                <a16:creationId xmlns:a16="http://schemas.microsoft.com/office/drawing/2014/main" id="{D0B7621C-4EA6-451B-AB07-B2AE4B275BC2}"/>
              </a:ext>
            </a:extLst>
          </p:cNvPr>
          <p:cNvPicPr>
            <a:picLocks noChangeAspect="1"/>
          </p:cNvPicPr>
          <p:nvPr/>
        </p:nvPicPr>
        <p:blipFill>
          <a:blip r:embed="rId5"/>
          <a:stretch>
            <a:fillRect/>
          </a:stretch>
        </p:blipFill>
        <p:spPr>
          <a:xfrm>
            <a:off x="5713171" y="1271545"/>
            <a:ext cx="3059406" cy="1455911"/>
          </a:xfrm>
          <a:prstGeom prst="rect">
            <a:avLst/>
          </a:prstGeom>
        </p:spPr>
      </p:pic>
      <p:sp>
        <p:nvSpPr>
          <p:cNvPr id="8" name="Arrow: Right 9">
            <a:extLst>
              <a:ext uri="{FF2B5EF4-FFF2-40B4-BE49-F238E27FC236}">
                <a16:creationId xmlns:a16="http://schemas.microsoft.com/office/drawing/2014/main" id="{4E78A184-446C-4AD3-8EBB-F1A56229F3BB}"/>
              </a:ext>
            </a:extLst>
          </p:cNvPr>
          <p:cNvSpPr/>
          <p:nvPr/>
        </p:nvSpPr>
        <p:spPr>
          <a:xfrm>
            <a:off x="4814822" y="1631947"/>
            <a:ext cx="509259" cy="28394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6B78D248-FA1F-4F8D-B965-2FCDD5E1AA4C}"/>
              </a:ext>
            </a:extLst>
          </p:cNvPr>
          <p:cNvSpPr txBox="1"/>
          <p:nvPr/>
        </p:nvSpPr>
        <p:spPr>
          <a:xfrm>
            <a:off x="914400" y="3020786"/>
            <a:ext cx="7858177" cy="1477328"/>
          </a:xfrm>
          <a:prstGeom prst="rect">
            <a:avLst/>
          </a:prstGeom>
          <a:noFill/>
        </p:spPr>
        <p:txBody>
          <a:bodyPr wrap="square" rtlCol="0">
            <a:spAutoFit/>
          </a:bodyPr>
          <a:lstStyle/>
          <a:p>
            <a:r>
              <a:rPr lang="en-US" sz="1800">
                <a:solidFill>
                  <a:schemeClr val="tx1"/>
                </a:solidFill>
              </a:rPr>
              <a:t>Problems with existing research:</a:t>
            </a:r>
          </a:p>
          <a:p>
            <a:pPr marL="285750" indent="-285750">
              <a:buFont typeface="Arial" panose="020B0604020202020204" pitchFamily="34" charset="0"/>
              <a:buChar char="•"/>
            </a:pPr>
            <a:r>
              <a:rPr lang="en-US" sz="1800">
                <a:solidFill>
                  <a:schemeClr val="tx1"/>
                </a:solidFill>
              </a:rPr>
              <a:t>Lack of research on a micro-level region</a:t>
            </a:r>
          </a:p>
          <a:p>
            <a:pPr marL="285750" indent="-285750">
              <a:buFont typeface="Arial" panose="020B0604020202020204" pitchFamily="34" charset="0"/>
              <a:buChar char="•"/>
            </a:pPr>
            <a:r>
              <a:rPr lang="en-US" sz="1800">
                <a:solidFill>
                  <a:schemeClr val="tx1"/>
                </a:solidFill>
              </a:rPr>
              <a:t>most studies only considered one travel mode rather than mulitimodal </a:t>
            </a:r>
          </a:p>
          <a:p>
            <a:pPr marL="285750" indent="-285750">
              <a:buFont typeface="Arial" panose="020B0604020202020204" pitchFamily="34" charset="0"/>
              <a:buChar char="•"/>
            </a:pPr>
            <a:r>
              <a:rPr lang="en-US" sz="1800">
                <a:solidFill>
                  <a:schemeClr val="tx1"/>
                </a:solidFill>
              </a:rPr>
              <a:t>very few studies explored the driven factors of spatial accessibility to medical 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Methods</a:t>
            </a:r>
            <a:endParaRPr>
              <a:latin typeface="+mj-lt"/>
            </a:endParaRPr>
          </a:p>
        </p:txBody>
      </p:sp>
      <p:pic>
        <p:nvPicPr>
          <p:cNvPr id="9" name="图片 8">
            <a:extLst>
              <a:ext uri="{FF2B5EF4-FFF2-40B4-BE49-F238E27FC236}">
                <a16:creationId xmlns:a16="http://schemas.microsoft.com/office/drawing/2014/main" id="{A87696B9-E317-43E7-B49E-105702E72986}"/>
              </a:ext>
            </a:extLst>
          </p:cNvPr>
          <p:cNvPicPr>
            <a:picLocks noChangeAspect="1"/>
          </p:cNvPicPr>
          <p:nvPr/>
        </p:nvPicPr>
        <p:blipFill>
          <a:blip r:embed="rId3"/>
          <a:stretch>
            <a:fillRect/>
          </a:stretch>
        </p:blipFill>
        <p:spPr>
          <a:xfrm>
            <a:off x="714300" y="1098606"/>
            <a:ext cx="7715400" cy="3973721"/>
          </a:xfrm>
          <a:prstGeom prst="rect">
            <a:avLst/>
          </a:prstGeom>
        </p:spPr>
      </p:pic>
    </p:spTree>
    <p:extLst>
      <p:ext uri="{BB962C8B-B14F-4D97-AF65-F5344CB8AC3E}">
        <p14:creationId xmlns:p14="http://schemas.microsoft.com/office/powerpoint/2010/main" val="2889891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31813D2-F849-4A6E-ADD4-A8A75D166D86}"/>
              </a:ext>
            </a:extLst>
          </p:cNvPr>
          <p:cNvSpPr>
            <a:spLocks noGrp="1"/>
          </p:cNvSpPr>
          <p:nvPr>
            <p:ph type="subTitle" idx="1"/>
          </p:nvPr>
        </p:nvSpPr>
        <p:spPr/>
        <p:txBody>
          <a:bodyPr/>
          <a:lstStyle/>
          <a:p>
            <a:endParaRPr lang="en-US"/>
          </a:p>
        </p:txBody>
      </p:sp>
      <p:sp>
        <p:nvSpPr>
          <p:cNvPr id="3" name="标题 2">
            <a:extLst>
              <a:ext uri="{FF2B5EF4-FFF2-40B4-BE49-F238E27FC236}">
                <a16:creationId xmlns:a16="http://schemas.microsoft.com/office/drawing/2014/main" id="{2A83DB24-2914-47D8-A144-A396092E0C8F}"/>
              </a:ext>
            </a:extLst>
          </p:cNvPr>
          <p:cNvSpPr>
            <a:spLocks noGrp="1"/>
          </p:cNvSpPr>
          <p:nvPr>
            <p:ph type="title"/>
          </p:nvPr>
        </p:nvSpPr>
        <p:spPr/>
        <p:txBody>
          <a:bodyPr/>
          <a:lstStyle/>
          <a:p>
            <a:r>
              <a:rPr lang="en-US"/>
              <a:t>D</a:t>
            </a:r>
            <a:r>
              <a:rPr lang="en-US" altLang="zh-CN"/>
              <a:t>ata</a:t>
            </a:r>
            <a:endParaRPr lang="en-US"/>
          </a:p>
        </p:txBody>
      </p:sp>
      <p:pic>
        <p:nvPicPr>
          <p:cNvPr id="5" name="图片 4">
            <a:extLst>
              <a:ext uri="{FF2B5EF4-FFF2-40B4-BE49-F238E27FC236}">
                <a16:creationId xmlns:a16="http://schemas.microsoft.com/office/drawing/2014/main" id="{4E79E214-18B0-4528-8D26-ED4BB2D12A73}"/>
              </a:ext>
            </a:extLst>
          </p:cNvPr>
          <p:cNvPicPr>
            <a:picLocks noChangeAspect="1"/>
          </p:cNvPicPr>
          <p:nvPr/>
        </p:nvPicPr>
        <p:blipFill>
          <a:blip r:embed="rId2"/>
          <a:stretch>
            <a:fillRect/>
          </a:stretch>
        </p:blipFill>
        <p:spPr>
          <a:xfrm>
            <a:off x="865732" y="1290997"/>
            <a:ext cx="7592515" cy="3142458"/>
          </a:xfrm>
          <a:prstGeom prst="rect">
            <a:avLst/>
          </a:prstGeom>
        </p:spPr>
      </p:pic>
    </p:spTree>
    <p:extLst>
      <p:ext uri="{BB962C8B-B14F-4D97-AF65-F5344CB8AC3E}">
        <p14:creationId xmlns:p14="http://schemas.microsoft.com/office/powerpoint/2010/main" val="355832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0ED2123-3689-45CF-8335-E5E246DDF9CF}"/>
              </a:ext>
            </a:extLst>
          </p:cNvPr>
          <p:cNvSpPr>
            <a:spLocks noGrp="1"/>
          </p:cNvSpPr>
          <p:nvPr>
            <p:ph type="subTitle" idx="1"/>
          </p:nvPr>
        </p:nvSpPr>
        <p:spPr/>
        <p:txBody>
          <a:bodyPr/>
          <a:lstStyle/>
          <a:p>
            <a:endParaRPr lang="en-US"/>
          </a:p>
        </p:txBody>
      </p:sp>
      <p:sp>
        <p:nvSpPr>
          <p:cNvPr id="3" name="标题 2">
            <a:extLst>
              <a:ext uri="{FF2B5EF4-FFF2-40B4-BE49-F238E27FC236}">
                <a16:creationId xmlns:a16="http://schemas.microsoft.com/office/drawing/2014/main" id="{FB8FD639-5EFB-4085-ADDC-E749215BC2E1}"/>
              </a:ext>
            </a:extLst>
          </p:cNvPr>
          <p:cNvSpPr>
            <a:spLocks noGrp="1"/>
          </p:cNvSpPr>
          <p:nvPr>
            <p:ph type="title"/>
          </p:nvPr>
        </p:nvSpPr>
        <p:spPr/>
        <p:txBody>
          <a:bodyPr/>
          <a:lstStyle/>
          <a:p>
            <a:r>
              <a:rPr lang="en-US"/>
              <a:t>D</a:t>
            </a:r>
            <a:r>
              <a:rPr lang="en-US" altLang="zh-CN"/>
              <a:t>ata</a:t>
            </a:r>
            <a:endParaRPr lang="en-US"/>
          </a:p>
        </p:txBody>
      </p:sp>
      <p:pic>
        <p:nvPicPr>
          <p:cNvPr id="4" name="图片 3" descr="地图&#10;&#10;描述已自动生成">
            <a:extLst>
              <a:ext uri="{FF2B5EF4-FFF2-40B4-BE49-F238E27FC236}">
                <a16:creationId xmlns:a16="http://schemas.microsoft.com/office/drawing/2014/main" id="{88E87A1C-67D6-452E-8EDF-49F1FB658A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63" y="1135553"/>
            <a:ext cx="2980868" cy="1986338"/>
          </a:xfrm>
          <a:prstGeom prst="rect">
            <a:avLst/>
          </a:prstGeom>
        </p:spPr>
      </p:pic>
      <p:pic>
        <p:nvPicPr>
          <p:cNvPr id="5" name="图片 4" descr="地图&#10;&#10;描述已自动生成">
            <a:extLst>
              <a:ext uri="{FF2B5EF4-FFF2-40B4-BE49-F238E27FC236}">
                <a16:creationId xmlns:a16="http://schemas.microsoft.com/office/drawing/2014/main" id="{3277E29C-701A-47D3-840F-ED4A731562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7931" y="1135553"/>
            <a:ext cx="2853414" cy="1986337"/>
          </a:xfrm>
          <a:prstGeom prst="rect">
            <a:avLst/>
          </a:prstGeom>
        </p:spPr>
      </p:pic>
      <p:pic>
        <p:nvPicPr>
          <p:cNvPr id="6" name="图片 5" descr="地图&#10;&#10;描述已自动生成">
            <a:extLst>
              <a:ext uri="{FF2B5EF4-FFF2-40B4-BE49-F238E27FC236}">
                <a16:creationId xmlns:a16="http://schemas.microsoft.com/office/drawing/2014/main" id="{6C6EF057-4100-4FEC-96E3-FBF7D4A8FE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1345" y="1206800"/>
            <a:ext cx="2733964" cy="1915090"/>
          </a:xfrm>
          <a:prstGeom prst="rect">
            <a:avLst/>
          </a:prstGeom>
        </p:spPr>
      </p:pic>
      <p:pic>
        <p:nvPicPr>
          <p:cNvPr id="8" name="图片 7" descr="地图&#10;&#10;描述已自动生成">
            <a:extLst>
              <a:ext uri="{FF2B5EF4-FFF2-40B4-BE49-F238E27FC236}">
                <a16:creationId xmlns:a16="http://schemas.microsoft.com/office/drawing/2014/main" id="{5FA18000-F586-4E28-94F9-844145EBDE4C}"/>
              </a:ext>
            </a:extLst>
          </p:cNvPr>
          <p:cNvPicPr>
            <a:picLocks noChangeAspect="1"/>
          </p:cNvPicPr>
          <p:nvPr/>
        </p:nvPicPr>
        <p:blipFill>
          <a:blip r:embed="rId5"/>
          <a:stretch>
            <a:fillRect/>
          </a:stretch>
        </p:blipFill>
        <p:spPr>
          <a:xfrm>
            <a:off x="197062" y="3063346"/>
            <a:ext cx="2980867" cy="1986338"/>
          </a:xfrm>
          <a:prstGeom prst="rect">
            <a:avLst/>
          </a:prstGeom>
        </p:spPr>
      </p:pic>
      <p:pic>
        <p:nvPicPr>
          <p:cNvPr id="10" name="图片 9" descr="地图&#10;&#10;描述已自动生成">
            <a:extLst>
              <a:ext uri="{FF2B5EF4-FFF2-40B4-BE49-F238E27FC236}">
                <a16:creationId xmlns:a16="http://schemas.microsoft.com/office/drawing/2014/main" id="{B857C61D-FC22-4508-819D-5305AD00BE55}"/>
              </a:ext>
            </a:extLst>
          </p:cNvPr>
          <p:cNvPicPr>
            <a:picLocks noChangeAspect="1"/>
          </p:cNvPicPr>
          <p:nvPr/>
        </p:nvPicPr>
        <p:blipFill>
          <a:blip r:embed="rId6"/>
          <a:stretch>
            <a:fillRect/>
          </a:stretch>
        </p:blipFill>
        <p:spPr>
          <a:xfrm>
            <a:off x="3169144" y="3063346"/>
            <a:ext cx="2870987" cy="2021610"/>
          </a:xfrm>
          <a:prstGeom prst="rect">
            <a:avLst/>
          </a:prstGeom>
        </p:spPr>
      </p:pic>
      <p:pic>
        <p:nvPicPr>
          <p:cNvPr id="12" name="图片 11" descr="地图&#10;&#10;描述已自动生成">
            <a:extLst>
              <a:ext uri="{FF2B5EF4-FFF2-40B4-BE49-F238E27FC236}">
                <a16:creationId xmlns:a16="http://schemas.microsoft.com/office/drawing/2014/main" id="{81BF49D7-966C-451D-8DA9-79668AC715DF}"/>
              </a:ext>
            </a:extLst>
          </p:cNvPr>
          <p:cNvPicPr>
            <a:picLocks noChangeAspect="1"/>
          </p:cNvPicPr>
          <p:nvPr/>
        </p:nvPicPr>
        <p:blipFill>
          <a:blip r:embed="rId7"/>
          <a:stretch>
            <a:fillRect/>
          </a:stretch>
        </p:blipFill>
        <p:spPr>
          <a:xfrm>
            <a:off x="6048918" y="3087980"/>
            <a:ext cx="2733964" cy="2021610"/>
          </a:xfrm>
          <a:prstGeom prst="rect">
            <a:avLst/>
          </a:prstGeom>
        </p:spPr>
      </p:pic>
    </p:spTree>
    <p:extLst>
      <p:ext uri="{BB962C8B-B14F-4D97-AF65-F5344CB8AC3E}">
        <p14:creationId xmlns:p14="http://schemas.microsoft.com/office/powerpoint/2010/main" val="257869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Spatial distribution</a:t>
            </a:r>
            <a:endParaRPr>
              <a:latin typeface="+mj-lt"/>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B8F139D3-A27C-4DB4-AE7A-D6E2ADFCB072}"/>
              </a:ext>
            </a:extLst>
          </p:cNvPr>
          <p:cNvSpPr txBox="1"/>
          <p:nvPr/>
        </p:nvSpPr>
        <p:spPr>
          <a:xfrm>
            <a:off x="793770" y="4241990"/>
            <a:ext cx="7491305" cy="738664"/>
          </a:xfrm>
          <a:prstGeom prst="rect">
            <a:avLst/>
          </a:prstGeom>
          <a:noFill/>
        </p:spPr>
        <p:txBody>
          <a:bodyPr wrap="square" rtlCol="0">
            <a:spAutoFit/>
          </a:bodyPr>
          <a:lstStyle/>
          <a:p>
            <a:r>
              <a:rPr lang="en-US"/>
              <a:t>	(a)		                (b)		                 (c)</a:t>
            </a:r>
          </a:p>
          <a:p>
            <a:r>
              <a:rPr lang="en-US"/>
              <a:t>the spatial distribution of COVID-19 testing sites in NYC: (a) count of testing sites contained in each tract. (b) kernel density estimation of testing sites. (c) hotspots of testing sites</a:t>
            </a:r>
          </a:p>
        </p:txBody>
      </p:sp>
      <p:pic>
        <p:nvPicPr>
          <p:cNvPr id="2" name="图片 1">
            <a:extLst>
              <a:ext uri="{FF2B5EF4-FFF2-40B4-BE49-F238E27FC236}">
                <a16:creationId xmlns:a16="http://schemas.microsoft.com/office/drawing/2014/main" id="{95B07933-5BF3-41D2-A3B6-97D90FCE4C3D}"/>
              </a:ext>
            </a:extLst>
          </p:cNvPr>
          <p:cNvPicPr>
            <a:picLocks noChangeAspect="1"/>
          </p:cNvPicPr>
          <p:nvPr/>
        </p:nvPicPr>
        <p:blipFill>
          <a:blip r:embed="rId3"/>
          <a:stretch>
            <a:fillRect/>
          </a:stretch>
        </p:blipFill>
        <p:spPr>
          <a:xfrm>
            <a:off x="215975" y="1282456"/>
            <a:ext cx="3124800" cy="2668935"/>
          </a:xfrm>
          <a:prstGeom prst="rect">
            <a:avLst/>
          </a:prstGeom>
        </p:spPr>
      </p:pic>
      <p:pic>
        <p:nvPicPr>
          <p:cNvPr id="14" name="图片 13" descr="地图&#10;&#10;描述已自动生成">
            <a:extLst>
              <a:ext uri="{FF2B5EF4-FFF2-40B4-BE49-F238E27FC236}">
                <a16:creationId xmlns:a16="http://schemas.microsoft.com/office/drawing/2014/main" id="{B968C8C4-EA9D-47DC-BD06-C21965E07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0775" y="1282456"/>
            <a:ext cx="2968263" cy="2712109"/>
          </a:xfrm>
          <a:prstGeom prst="rect">
            <a:avLst/>
          </a:prstGeom>
        </p:spPr>
      </p:pic>
      <p:pic>
        <p:nvPicPr>
          <p:cNvPr id="15" name="图片 14" descr="地图&#10;&#10;描述已自动生成">
            <a:extLst>
              <a:ext uri="{FF2B5EF4-FFF2-40B4-BE49-F238E27FC236}">
                <a16:creationId xmlns:a16="http://schemas.microsoft.com/office/drawing/2014/main" id="{0E31F227-2ECD-4A73-8EDB-8B2467AA41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039" y="1282456"/>
            <a:ext cx="2770162" cy="27121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Ai=Pi*∑_n^0▒〖1/Ti〗</a:t>
            </a:r>
            <a:endParaRPr lang="en-US"/>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Accessibility: non-transit</a:t>
            </a:r>
            <a:endParaRPr>
              <a:latin typeface="+mj-lt"/>
            </a:endParaRPr>
          </a:p>
        </p:txBody>
      </p:sp>
      <p:pic>
        <p:nvPicPr>
          <p:cNvPr id="3" name="图片 2">
            <a:extLst>
              <a:ext uri="{FF2B5EF4-FFF2-40B4-BE49-F238E27FC236}">
                <a16:creationId xmlns:a16="http://schemas.microsoft.com/office/drawing/2014/main" id="{75885595-50FD-4DC5-87E7-5DC3B7D4D948}"/>
              </a:ext>
            </a:extLst>
          </p:cNvPr>
          <p:cNvPicPr>
            <a:picLocks noChangeAspect="1"/>
          </p:cNvPicPr>
          <p:nvPr/>
        </p:nvPicPr>
        <p:blipFill>
          <a:blip r:embed="rId3"/>
          <a:stretch>
            <a:fillRect/>
          </a:stretch>
        </p:blipFill>
        <p:spPr>
          <a:xfrm>
            <a:off x="5343269" y="832847"/>
            <a:ext cx="3622705" cy="4185555"/>
          </a:xfrm>
          <a:prstGeom prst="rect">
            <a:avLst/>
          </a:prstGeom>
        </p:spPr>
      </p:pic>
      <p:pic>
        <p:nvPicPr>
          <p:cNvPr id="5" name="图片 4">
            <a:extLst>
              <a:ext uri="{FF2B5EF4-FFF2-40B4-BE49-F238E27FC236}">
                <a16:creationId xmlns:a16="http://schemas.microsoft.com/office/drawing/2014/main" id="{AB3C2659-A6F3-4092-97B3-F71DEC6D47D0}"/>
              </a:ext>
            </a:extLst>
          </p:cNvPr>
          <p:cNvPicPr>
            <a:picLocks noChangeAspect="1"/>
          </p:cNvPicPr>
          <p:nvPr/>
        </p:nvPicPr>
        <p:blipFill>
          <a:blip r:embed="rId4"/>
          <a:stretch>
            <a:fillRect/>
          </a:stretch>
        </p:blipFill>
        <p:spPr>
          <a:xfrm>
            <a:off x="447263" y="1206800"/>
            <a:ext cx="4912894" cy="1520216"/>
          </a:xfrm>
          <a:prstGeom prst="rect">
            <a:avLst/>
          </a:prstGeom>
        </p:spPr>
      </p:pic>
      <p:sp>
        <p:nvSpPr>
          <p:cNvPr id="6" name="矩形 5">
            <a:extLst>
              <a:ext uri="{FF2B5EF4-FFF2-40B4-BE49-F238E27FC236}">
                <a16:creationId xmlns:a16="http://schemas.microsoft.com/office/drawing/2014/main" id="{AE8F4B30-F2DB-4AA9-BBFF-33C78460BC8C}"/>
              </a:ext>
            </a:extLst>
          </p:cNvPr>
          <p:cNvSpPr/>
          <p:nvPr/>
        </p:nvSpPr>
        <p:spPr>
          <a:xfrm>
            <a:off x="6166132" y="3641340"/>
            <a:ext cx="1229988" cy="59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a:extLst>
              <a:ext uri="{FF2B5EF4-FFF2-40B4-BE49-F238E27FC236}">
                <a16:creationId xmlns:a16="http://schemas.microsoft.com/office/drawing/2014/main" id="{2720C946-510D-4650-9AD0-B3FDB8D0D7CA}"/>
              </a:ext>
            </a:extLst>
          </p:cNvPr>
          <p:cNvPicPr>
            <a:picLocks noChangeAspect="1"/>
          </p:cNvPicPr>
          <p:nvPr/>
        </p:nvPicPr>
        <p:blipFill>
          <a:blip r:embed="rId5"/>
          <a:stretch>
            <a:fillRect/>
          </a:stretch>
        </p:blipFill>
        <p:spPr>
          <a:xfrm>
            <a:off x="1974668" y="2924966"/>
            <a:ext cx="2249376" cy="534133"/>
          </a:xfrm>
          <a:prstGeom prst="rect">
            <a:avLst/>
          </a:prstGeom>
        </p:spPr>
      </p:pic>
      <p:sp>
        <p:nvSpPr>
          <p:cNvPr id="17" name="文本框 16">
            <a:extLst>
              <a:ext uri="{FF2B5EF4-FFF2-40B4-BE49-F238E27FC236}">
                <a16:creationId xmlns:a16="http://schemas.microsoft.com/office/drawing/2014/main" id="{151F3DE6-4218-4592-BFB1-6EAAA72A7B71}"/>
              </a:ext>
            </a:extLst>
          </p:cNvPr>
          <p:cNvSpPr txBox="1"/>
          <p:nvPr/>
        </p:nvSpPr>
        <p:spPr>
          <a:xfrm>
            <a:off x="714300" y="3714244"/>
            <a:ext cx="4645857" cy="1182353"/>
          </a:xfrm>
          <a:prstGeom prst="rect">
            <a:avLst/>
          </a:prstGeom>
          <a:noFill/>
        </p:spPr>
        <p:txBody>
          <a:bodyPr wrap="square" rtlCol="0">
            <a:spAutoFit/>
          </a:bodyPr>
          <a:lstStyle/>
          <a:p>
            <a:r>
              <a:rPr lang="en-US"/>
              <a:t>Where Ai is the accessibility of census tract i, Pi is the total population number of census tract i, n is number of testing sites that people can access within 15 minutes and Ti is the time people spend getting to each testing site. </a:t>
            </a:r>
          </a:p>
        </p:txBody>
      </p:sp>
    </p:spTree>
    <p:extLst>
      <p:ext uri="{BB962C8B-B14F-4D97-AF65-F5344CB8AC3E}">
        <p14:creationId xmlns:p14="http://schemas.microsoft.com/office/powerpoint/2010/main" val="324783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Accessibility: transit</a:t>
            </a:r>
            <a:endParaRPr>
              <a:latin typeface="+mj-lt"/>
            </a:endParaRPr>
          </a:p>
        </p:txBody>
      </p:sp>
      <p:sp>
        <p:nvSpPr>
          <p:cNvPr id="4" name="副标题 3">
            <a:extLst>
              <a:ext uri="{FF2B5EF4-FFF2-40B4-BE49-F238E27FC236}">
                <a16:creationId xmlns:a16="http://schemas.microsoft.com/office/drawing/2014/main" id="{D25E1E41-6F8B-41CF-AA81-29E074A946C2}"/>
              </a:ext>
            </a:extLst>
          </p:cNvPr>
          <p:cNvSpPr>
            <a:spLocks noGrp="1"/>
          </p:cNvSpPr>
          <p:nvPr>
            <p:ph type="subTitle" idx="1"/>
          </p:nvPr>
        </p:nvSpPr>
        <p:spPr/>
        <p:txBody>
          <a:bodyPr/>
          <a:lstStyle/>
          <a:p>
            <a:endParaRPr lang="en-US"/>
          </a:p>
        </p:txBody>
      </p:sp>
      <p:pic>
        <p:nvPicPr>
          <p:cNvPr id="8" name="图片 7">
            <a:extLst>
              <a:ext uri="{FF2B5EF4-FFF2-40B4-BE49-F238E27FC236}">
                <a16:creationId xmlns:a16="http://schemas.microsoft.com/office/drawing/2014/main" id="{DF0799B3-DFB7-4882-A55A-AD684BA66180}"/>
              </a:ext>
            </a:extLst>
          </p:cNvPr>
          <p:cNvPicPr>
            <a:picLocks noChangeAspect="1"/>
          </p:cNvPicPr>
          <p:nvPr/>
        </p:nvPicPr>
        <p:blipFill>
          <a:blip r:embed="rId3"/>
          <a:stretch>
            <a:fillRect/>
          </a:stretch>
        </p:blipFill>
        <p:spPr>
          <a:xfrm>
            <a:off x="5549518" y="1373299"/>
            <a:ext cx="3384450" cy="3182325"/>
          </a:xfrm>
          <a:prstGeom prst="rect">
            <a:avLst/>
          </a:prstGeom>
        </p:spPr>
      </p:pic>
      <p:pic>
        <p:nvPicPr>
          <p:cNvPr id="13" name="图片 12" descr="地图&#10;&#10;描述已自动生成">
            <a:extLst>
              <a:ext uri="{FF2B5EF4-FFF2-40B4-BE49-F238E27FC236}">
                <a16:creationId xmlns:a16="http://schemas.microsoft.com/office/drawing/2014/main" id="{16FB1B44-32EF-4CE7-8B13-CF9302E0287F}"/>
              </a:ext>
            </a:extLst>
          </p:cNvPr>
          <p:cNvPicPr>
            <a:picLocks noChangeAspect="1"/>
          </p:cNvPicPr>
          <p:nvPr/>
        </p:nvPicPr>
        <p:blipFill>
          <a:blip r:embed="rId4"/>
          <a:stretch>
            <a:fillRect/>
          </a:stretch>
        </p:blipFill>
        <p:spPr>
          <a:xfrm>
            <a:off x="283221" y="1217586"/>
            <a:ext cx="2541905" cy="1736090"/>
          </a:xfrm>
          <a:prstGeom prst="rect">
            <a:avLst/>
          </a:prstGeom>
        </p:spPr>
      </p:pic>
      <p:sp>
        <p:nvSpPr>
          <p:cNvPr id="14" name="副标题 3">
            <a:extLst>
              <a:ext uri="{FF2B5EF4-FFF2-40B4-BE49-F238E27FC236}">
                <a16:creationId xmlns:a16="http://schemas.microsoft.com/office/drawing/2014/main" id="{765737DB-F9BC-462E-94F4-65A9BA22F0DA}"/>
              </a:ext>
            </a:extLst>
          </p:cNvPr>
          <p:cNvSpPr txBox="1">
            <a:spLocks/>
          </p:cNvSpPr>
          <p:nvPr/>
        </p:nvSpPr>
        <p:spPr>
          <a:xfrm>
            <a:off x="2058081" y="386731"/>
            <a:ext cx="7715400" cy="33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rgbClr val="434343"/>
              </a:buClr>
              <a:buSzPts val="1200"/>
              <a:buFont typeface="Anaheim"/>
              <a:buAutoNum type="arabicPeriod"/>
              <a:defRPr sz="12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2"/>
                </a:solidFill>
                <a:latin typeface="Montserrat"/>
                <a:ea typeface="Montserrat"/>
                <a:cs typeface="Montserrat"/>
                <a:sym typeface="Montserrat"/>
              </a:defRPr>
            </a:lvl9pPr>
          </a:lstStyle>
          <a:p>
            <a:endParaRPr lang="en-US"/>
          </a:p>
        </p:txBody>
      </p:sp>
      <p:pic>
        <p:nvPicPr>
          <p:cNvPr id="18" name="图片 17" descr="地图&#10;&#10;描述已自动生成">
            <a:extLst>
              <a:ext uri="{FF2B5EF4-FFF2-40B4-BE49-F238E27FC236}">
                <a16:creationId xmlns:a16="http://schemas.microsoft.com/office/drawing/2014/main" id="{9A2C9A11-6F29-46BB-9F85-CBEA391C1644}"/>
              </a:ext>
            </a:extLst>
          </p:cNvPr>
          <p:cNvPicPr>
            <a:picLocks noChangeAspect="1"/>
          </p:cNvPicPr>
          <p:nvPr/>
        </p:nvPicPr>
        <p:blipFill>
          <a:blip r:embed="rId5"/>
          <a:stretch>
            <a:fillRect/>
          </a:stretch>
        </p:blipFill>
        <p:spPr>
          <a:xfrm>
            <a:off x="283221" y="2964462"/>
            <a:ext cx="2541905" cy="1727200"/>
          </a:xfrm>
          <a:prstGeom prst="rect">
            <a:avLst/>
          </a:prstGeom>
        </p:spPr>
      </p:pic>
      <p:pic>
        <p:nvPicPr>
          <p:cNvPr id="10" name="图片 9">
            <a:extLst>
              <a:ext uri="{FF2B5EF4-FFF2-40B4-BE49-F238E27FC236}">
                <a16:creationId xmlns:a16="http://schemas.microsoft.com/office/drawing/2014/main" id="{53C18A42-1197-41E6-A92D-D9620E7F0F99}"/>
              </a:ext>
            </a:extLst>
          </p:cNvPr>
          <p:cNvPicPr>
            <a:picLocks noChangeAspect="1"/>
          </p:cNvPicPr>
          <p:nvPr/>
        </p:nvPicPr>
        <p:blipFill>
          <a:blip r:embed="rId6"/>
          <a:stretch>
            <a:fillRect/>
          </a:stretch>
        </p:blipFill>
        <p:spPr>
          <a:xfrm>
            <a:off x="3709250" y="2192646"/>
            <a:ext cx="1168378" cy="713054"/>
          </a:xfrm>
          <a:prstGeom prst="rect">
            <a:avLst/>
          </a:prstGeom>
        </p:spPr>
      </p:pic>
      <p:sp>
        <p:nvSpPr>
          <p:cNvPr id="11" name="文本框 10">
            <a:extLst>
              <a:ext uri="{FF2B5EF4-FFF2-40B4-BE49-F238E27FC236}">
                <a16:creationId xmlns:a16="http://schemas.microsoft.com/office/drawing/2014/main" id="{C4AC7FE0-0182-4C97-ADA7-5A59D36F6714}"/>
              </a:ext>
            </a:extLst>
          </p:cNvPr>
          <p:cNvSpPr txBox="1"/>
          <p:nvPr/>
        </p:nvSpPr>
        <p:spPr>
          <a:xfrm>
            <a:off x="3107342" y="3099250"/>
            <a:ext cx="2961685" cy="1231106"/>
          </a:xfrm>
          <a:prstGeom prst="rect">
            <a:avLst/>
          </a:prstGeom>
          <a:noFill/>
        </p:spPr>
        <p:txBody>
          <a:bodyPr wrap="square" rtlCol="0">
            <a:spAutoFit/>
          </a:bodyPr>
          <a:lstStyle/>
          <a:p>
            <a:r>
              <a:rPr lang="en-US" sz="1200">
                <a:effectLst/>
                <a:latin typeface="Times New Roman" panose="02020603050405020304" pitchFamily="18" charset="0"/>
                <a:ea typeface="等线" panose="02010600030101010101" pitchFamily="2" charset="-122"/>
                <a:cs typeface="Times New Roman" panose="02020603050405020304" pitchFamily="18" charset="0"/>
              </a:rPr>
              <a:t>Where n stands for the count of testing sites that can be reached within 15 minutes of taking the subway or buses, while Ti is the time people spend getting to each testing site starting from stop i. </a:t>
            </a:r>
            <a:endParaRPr lang="en-US" sz="1200">
              <a:effectLst/>
              <a:latin typeface="Calibri" panose="020F0502020204030204" pitchFamily="34" charset="0"/>
              <a:ea typeface="等线" panose="02010600030101010101" pitchFamily="2" charset="-122"/>
              <a:cs typeface="Times New Roman" panose="02020603050405020304" pitchFamily="18" charset="0"/>
            </a:endParaRPr>
          </a:p>
          <a:p>
            <a:endParaRPr lang="en-US"/>
          </a:p>
        </p:txBody>
      </p:sp>
    </p:spTree>
    <p:extLst>
      <p:ext uri="{BB962C8B-B14F-4D97-AF65-F5344CB8AC3E}">
        <p14:creationId xmlns:p14="http://schemas.microsoft.com/office/powerpoint/2010/main" val="233977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图片 12" descr="地图&#10;&#10;描述已自动生成">
            <a:extLst>
              <a:ext uri="{FF2B5EF4-FFF2-40B4-BE49-F238E27FC236}">
                <a16:creationId xmlns:a16="http://schemas.microsoft.com/office/drawing/2014/main" id="{1159B556-B991-4BAF-8FC3-2640DF7AC1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26" y="342900"/>
            <a:ext cx="3478923" cy="2450093"/>
          </a:xfrm>
          <a:prstGeom prst="rect">
            <a:avLst/>
          </a:prstGeom>
        </p:spPr>
      </p:pic>
      <p:pic>
        <p:nvPicPr>
          <p:cNvPr id="14" name="图片 13" descr="地图&#10;&#10;描述已自动生成">
            <a:extLst>
              <a:ext uri="{FF2B5EF4-FFF2-40B4-BE49-F238E27FC236}">
                <a16:creationId xmlns:a16="http://schemas.microsoft.com/office/drawing/2014/main" id="{2250F95A-71E2-4801-BE3D-A31637918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8949" y="392193"/>
            <a:ext cx="3354291" cy="2362319"/>
          </a:xfrm>
          <a:prstGeom prst="rect">
            <a:avLst/>
          </a:prstGeom>
        </p:spPr>
      </p:pic>
      <p:pic>
        <p:nvPicPr>
          <p:cNvPr id="15" name="图片 14" descr="地图&#10;&#10;描述已自动生成">
            <a:extLst>
              <a:ext uri="{FF2B5EF4-FFF2-40B4-BE49-F238E27FC236}">
                <a16:creationId xmlns:a16="http://schemas.microsoft.com/office/drawing/2014/main" id="{D3B8FAAB-81E7-446B-B87F-67093B2D93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6" y="2746993"/>
            <a:ext cx="3478923" cy="2370272"/>
          </a:xfrm>
          <a:prstGeom prst="rect">
            <a:avLst/>
          </a:prstGeom>
        </p:spPr>
      </p:pic>
      <p:pic>
        <p:nvPicPr>
          <p:cNvPr id="18" name="图片 17" descr="地图&#10;&#10;描述已自动生成">
            <a:extLst>
              <a:ext uri="{FF2B5EF4-FFF2-40B4-BE49-F238E27FC236}">
                <a16:creationId xmlns:a16="http://schemas.microsoft.com/office/drawing/2014/main" id="{EBAFBF4F-A09D-4206-9256-894F9623F3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8948" y="2746993"/>
            <a:ext cx="3354291" cy="2362419"/>
          </a:xfrm>
          <a:prstGeom prst="rect">
            <a:avLst/>
          </a:prstGeom>
        </p:spPr>
      </p:pic>
      <p:sp>
        <p:nvSpPr>
          <p:cNvPr id="4" name="文本框 3">
            <a:extLst>
              <a:ext uri="{FF2B5EF4-FFF2-40B4-BE49-F238E27FC236}">
                <a16:creationId xmlns:a16="http://schemas.microsoft.com/office/drawing/2014/main" id="{6B552128-4A12-4D57-924D-0B9A37F64217}"/>
              </a:ext>
            </a:extLst>
          </p:cNvPr>
          <p:cNvSpPr txBox="1"/>
          <p:nvPr/>
        </p:nvSpPr>
        <p:spPr>
          <a:xfrm>
            <a:off x="209833" y="454050"/>
            <a:ext cx="522350" cy="307777"/>
          </a:xfrm>
          <a:prstGeom prst="rect">
            <a:avLst/>
          </a:prstGeom>
          <a:noFill/>
        </p:spPr>
        <p:txBody>
          <a:bodyPr wrap="square" rtlCol="0">
            <a:spAutoFit/>
          </a:bodyPr>
          <a:lstStyle/>
          <a:p>
            <a:r>
              <a:rPr lang="en-US">
                <a:highlight>
                  <a:srgbClr val="FFFF00"/>
                </a:highlight>
              </a:rPr>
              <a:t>a.</a:t>
            </a:r>
          </a:p>
        </p:txBody>
      </p:sp>
      <p:sp>
        <p:nvSpPr>
          <p:cNvPr id="20" name="文本框 19">
            <a:extLst>
              <a:ext uri="{FF2B5EF4-FFF2-40B4-BE49-F238E27FC236}">
                <a16:creationId xmlns:a16="http://schemas.microsoft.com/office/drawing/2014/main" id="{541F8408-B65A-4F4D-A605-C93ADBE448F8}"/>
              </a:ext>
            </a:extLst>
          </p:cNvPr>
          <p:cNvSpPr txBox="1"/>
          <p:nvPr/>
        </p:nvSpPr>
        <p:spPr>
          <a:xfrm>
            <a:off x="3688045" y="468886"/>
            <a:ext cx="522350" cy="307777"/>
          </a:xfrm>
          <a:prstGeom prst="rect">
            <a:avLst/>
          </a:prstGeom>
          <a:noFill/>
        </p:spPr>
        <p:txBody>
          <a:bodyPr wrap="square" rtlCol="0">
            <a:spAutoFit/>
          </a:bodyPr>
          <a:lstStyle/>
          <a:p>
            <a:r>
              <a:rPr lang="en-US">
                <a:highlight>
                  <a:srgbClr val="FFFF00"/>
                </a:highlight>
              </a:rPr>
              <a:t>b.</a:t>
            </a:r>
          </a:p>
        </p:txBody>
      </p:sp>
      <p:sp>
        <p:nvSpPr>
          <p:cNvPr id="21" name="文本框 20">
            <a:extLst>
              <a:ext uri="{FF2B5EF4-FFF2-40B4-BE49-F238E27FC236}">
                <a16:creationId xmlns:a16="http://schemas.microsoft.com/office/drawing/2014/main" id="{5E578DB0-C927-4F10-B408-53BFB4D74AA6}"/>
              </a:ext>
            </a:extLst>
          </p:cNvPr>
          <p:cNvSpPr txBox="1"/>
          <p:nvPr/>
        </p:nvSpPr>
        <p:spPr>
          <a:xfrm>
            <a:off x="215229" y="2870862"/>
            <a:ext cx="522350" cy="307777"/>
          </a:xfrm>
          <a:prstGeom prst="rect">
            <a:avLst/>
          </a:prstGeom>
          <a:noFill/>
        </p:spPr>
        <p:txBody>
          <a:bodyPr wrap="square" rtlCol="0">
            <a:spAutoFit/>
          </a:bodyPr>
          <a:lstStyle/>
          <a:p>
            <a:r>
              <a:rPr lang="en-US">
                <a:highlight>
                  <a:srgbClr val="FFFF00"/>
                </a:highlight>
              </a:rPr>
              <a:t>c.</a:t>
            </a:r>
          </a:p>
        </p:txBody>
      </p:sp>
      <p:sp>
        <p:nvSpPr>
          <p:cNvPr id="22" name="文本框 21">
            <a:extLst>
              <a:ext uri="{FF2B5EF4-FFF2-40B4-BE49-F238E27FC236}">
                <a16:creationId xmlns:a16="http://schemas.microsoft.com/office/drawing/2014/main" id="{4C60257B-33AD-4881-BFC0-241ABA72DE58}"/>
              </a:ext>
            </a:extLst>
          </p:cNvPr>
          <p:cNvSpPr txBox="1"/>
          <p:nvPr/>
        </p:nvSpPr>
        <p:spPr>
          <a:xfrm>
            <a:off x="3733901" y="2861422"/>
            <a:ext cx="522350" cy="307777"/>
          </a:xfrm>
          <a:prstGeom prst="rect">
            <a:avLst/>
          </a:prstGeom>
          <a:noFill/>
        </p:spPr>
        <p:txBody>
          <a:bodyPr wrap="square" rtlCol="0">
            <a:spAutoFit/>
          </a:bodyPr>
          <a:lstStyle/>
          <a:p>
            <a:r>
              <a:rPr lang="en-US">
                <a:highlight>
                  <a:srgbClr val="FFFF00"/>
                </a:highlight>
              </a:rPr>
              <a:t>d.</a:t>
            </a:r>
          </a:p>
        </p:txBody>
      </p:sp>
      <p:sp>
        <p:nvSpPr>
          <p:cNvPr id="5" name="文本框 4">
            <a:extLst>
              <a:ext uri="{FF2B5EF4-FFF2-40B4-BE49-F238E27FC236}">
                <a16:creationId xmlns:a16="http://schemas.microsoft.com/office/drawing/2014/main" id="{F02AFEE7-E4EF-426B-8B09-DCE05A9518F0}"/>
              </a:ext>
            </a:extLst>
          </p:cNvPr>
          <p:cNvSpPr txBox="1"/>
          <p:nvPr/>
        </p:nvSpPr>
        <p:spPr>
          <a:xfrm>
            <a:off x="7240124" y="1685922"/>
            <a:ext cx="1561762" cy="2369880"/>
          </a:xfrm>
          <a:prstGeom prst="rect">
            <a:avLst/>
          </a:prstGeom>
          <a:noFill/>
        </p:spPr>
        <p:txBody>
          <a:bodyPr wrap="square" rtlCol="0">
            <a:spAutoFit/>
          </a:bodyPr>
          <a:lstStyle/>
          <a:p>
            <a:r>
              <a:rPr lang="en-US" sz="1800" b="1"/>
              <a:t>Non-transit</a:t>
            </a:r>
          </a:p>
          <a:p>
            <a:pPr marL="342900" indent="-342900">
              <a:buAutoNum type="alphaLcPeriod"/>
            </a:pPr>
            <a:r>
              <a:rPr lang="en-US"/>
              <a:t>Walk</a:t>
            </a:r>
          </a:p>
          <a:p>
            <a:pPr marL="342900" indent="-342900">
              <a:buAutoNum type="alphaLcPeriod"/>
            </a:pPr>
            <a:r>
              <a:rPr lang="en-US"/>
              <a:t>Drive</a:t>
            </a:r>
          </a:p>
          <a:p>
            <a:endParaRPr lang="en-US"/>
          </a:p>
          <a:p>
            <a:endParaRPr lang="en-US"/>
          </a:p>
          <a:p>
            <a:endParaRPr lang="en-US"/>
          </a:p>
          <a:p>
            <a:endParaRPr lang="en-US"/>
          </a:p>
          <a:p>
            <a:r>
              <a:rPr lang="en-US" sz="1800" b="1"/>
              <a:t>Transit</a:t>
            </a:r>
          </a:p>
          <a:p>
            <a:r>
              <a:rPr lang="en-US"/>
              <a:t>c. Subway</a:t>
            </a:r>
          </a:p>
          <a:p>
            <a:r>
              <a:rPr lang="en-US"/>
              <a:t>d. Bus</a:t>
            </a:r>
          </a:p>
        </p:txBody>
      </p:sp>
    </p:spTree>
    <p:extLst>
      <p:ext uri="{BB962C8B-B14F-4D97-AF65-F5344CB8AC3E}">
        <p14:creationId xmlns:p14="http://schemas.microsoft.com/office/powerpoint/2010/main" val="2866908548"/>
      </p:ext>
    </p:extLst>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8449</TotalTime>
  <Words>1179</Words>
  <Application>Microsoft Office PowerPoint</Application>
  <PresentationFormat>全屏显示(16:9)</PresentationFormat>
  <Paragraphs>110</Paragraphs>
  <Slides>14</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Alata</vt:lpstr>
      <vt:lpstr>Anaheim</vt:lpstr>
      <vt:lpstr>Times New Roman</vt:lpstr>
      <vt:lpstr>Arial</vt:lpstr>
      <vt:lpstr>Calibri</vt:lpstr>
      <vt:lpstr>Montserrat</vt:lpstr>
      <vt:lpstr>Roboto Condensed Light</vt:lpstr>
      <vt:lpstr>Healthcare Center Website by Slidesgo</vt:lpstr>
      <vt:lpstr>Spatial accessibility to the COVID-19 testing sites and the driven factors behind in NYC</vt:lpstr>
      <vt:lpstr>Background</vt:lpstr>
      <vt:lpstr>Methods</vt:lpstr>
      <vt:lpstr>Data</vt:lpstr>
      <vt:lpstr>Data</vt:lpstr>
      <vt:lpstr>Spatial distribution</vt:lpstr>
      <vt:lpstr>Accessibility: non-transit</vt:lpstr>
      <vt:lpstr>Accessibility: transit</vt:lpstr>
      <vt:lpstr>PowerPoint 演示文稿</vt:lpstr>
      <vt:lpstr>PowerPoint 演示文稿</vt:lpstr>
      <vt:lpstr>Geodetector</vt:lpstr>
      <vt:lpstr>Geodetector</vt:lpstr>
      <vt:lpstr>Summary </vt:lpstr>
      <vt:lpstr>                           Thanks!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accessibility to the COVID-19 testing sites and the driven factors behind in NYC</dc:title>
  <dc:creator>Zheng Anran</dc:creator>
  <cp:lastModifiedBy>Anran Zheng</cp:lastModifiedBy>
  <cp:revision>23</cp:revision>
  <dcterms:modified xsi:type="dcterms:W3CDTF">2022-04-14T05:49:23Z</dcterms:modified>
</cp:coreProperties>
</file>